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  <p:sldMasterId id="2147483663" r:id="rId2"/>
  </p:sldMasterIdLst>
  <p:notesMasterIdLst>
    <p:notesMasterId r:id="rId20"/>
  </p:notesMasterIdLst>
  <p:sldIdLst>
    <p:sldId id="1300" r:id="rId3"/>
    <p:sldId id="284" r:id="rId4"/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85" r:id="rId14"/>
    <p:sldId id="265" r:id="rId15"/>
    <p:sldId id="267" r:id="rId16"/>
    <p:sldId id="286" r:id="rId17"/>
    <p:sldId id="268" r:id="rId18"/>
    <p:sldId id="1323" r:id="rId19"/>
  </p:sldIdLst>
  <p:sldSz cx="9144000" cy="6858000" type="screen4x3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umimoji="1" sz="2800" b="1" kern="1200">
        <a:solidFill>
          <a:schemeClr val="tx1"/>
        </a:solidFill>
        <a:latin typeface="Times New Roman" panose="02020603050405020304" pitchFamily="18" charset="0"/>
        <a:ea typeface="黑体" panose="02010609060101010101" pitchFamily="49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2800" b="1" kern="1200">
        <a:solidFill>
          <a:schemeClr val="tx1"/>
        </a:solidFill>
        <a:latin typeface="Times New Roman" panose="02020603050405020304" pitchFamily="18" charset="0"/>
        <a:ea typeface="黑体" panose="02010609060101010101" pitchFamily="49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2800" b="1" kern="1200">
        <a:solidFill>
          <a:schemeClr val="tx1"/>
        </a:solidFill>
        <a:latin typeface="Times New Roman" panose="02020603050405020304" pitchFamily="18" charset="0"/>
        <a:ea typeface="黑体" panose="02010609060101010101" pitchFamily="49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2800" b="1" kern="1200">
        <a:solidFill>
          <a:schemeClr val="tx1"/>
        </a:solidFill>
        <a:latin typeface="Times New Roman" panose="02020603050405020304" pitchFamily="18" charset="0"/>
        <a:ea typeface="黑体" panose="02010609060101010101" pitchFamily="49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2800" b="1" kern="1200">
        <a:solidFill>
          <a:schemeClr val="tx1"/>
        </a:solidFill>
        <a:latin typeface="Times New Roman" panose="02020603050405020304" pitchFamily="18" charset="0"/>
        <a:ea typeface="黑体" panose="02010609060101010101" pitchFamily="49" charset="-122"/>
        <a:cs typeface="+mn-cs"/>
      </a:defRPr>
    </a:lvl5pPr>
    <a:lvl6pPr marL="2286000" algn="l" defTabSz="914400" rtl="0" eaLnBrk="1" latinLnBrk="0" hangingPunct="1">
      <a:defRPr kumimoji="1" sz="2800" b="1" kern="1200">
        <a:solidFill>
          <a:schemeClr val="tx1"/>
        </a:solidFill>
        <a:latin typeface="Times New Roman" panose="02020603050405020304" pitchFamily="18" charset="0"/>
        <a:ea typeface="黑体" panose="02010609060101010101" pitchFamily="49" charset="-122"/>
        <a:cs typeface="+mn-cs"/>
      </a:defRPr>
    </a:lvl6pPr>
    <a:lvl7pPr marL="2743200" algn="l" defTabSz="914400" rtl="0" eaLnBrk="1" latinLnBrk="0" hangingPunct="1">
      <a:defRPr kumimoji="1" sz="2800" b="1" kern="1200">
        <a:solidFill>
          <a:schemeClr val="tx1"/>
        </a:solidFill>
        <a:latin typeface="Times New Roman" panose="02020603050405020304" pitchFamily="18" charset="0"/>
        <a:ea typeface="黑体" panose="02010609060101010101" pitchFamily="49" charset="-122"/>
        <a:cs typeface="+mn-cs"/>
      </a:defRPr>
    </a:lvl7pPr>
    <a:lvl8pPr marL="3200400" algn="l" defTabSz="914400" rtl="0" eaLnBrk="1" latinLnBrk="0" hangingPunct="1">
      <a:defRPr kumimoji="1" sz="2800" b="1" kern="1200">
        <a:solidFill>
          <a:schemeClr val="tx1"/>
        </a:solidFill>
        <a:latin typeface="Times New Roman" panose="02020603050405020304" pitchFamily="18" charset="0"/>
        <a:ea typeface="黑体" panose="02010609060101010101" pitchFamily="49" charset="-122"/>
        <a:cs typeface="+mn-cs"/>
      </a:defRPr>
    </a:lvl8pPr>
    <a:lvl9pPr marL="3657600" algn="l" defTabSz="914400" rtl="0" eaLnBrk="1" latinLnBrk="0" hangingPunct="1">
      <a:defRPr kumimoji="1" sz="2800" b="1" kern="1200">
        <a:solidFill>
          <a:schemeClr val="tx1"/>
        </a:solidFill>
        <a:latin typeface="Times New Roman" panose="02020603050405020304" pitchFamily="18" charset="0"/>
        <a:ea typeface="黑体" panose="02010609060101010101" pitchFamily="49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00"/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38" autoAdjust="0"/>
    <p:restoredTop sz="95874" autoAdjust="0"/>
  </p:normalViewPr>
  <p:slideViewPr>
    <p:cSldViewPr>
      <p:cViewPr varScale="1">
        <p:scale>
          <a:sx n="100" d="100"/>
          <a:sy n="100" d="100"/>
        </p:scale>
        <p:origin x="978" y="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76" d="100"/>
          <a:sy n="76" d="100"/>
        </p:scale>
        <p:origin x="2962" y="6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0362DE3D-B371-965E-785F-650C28C03AC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54181B5-57DF-CF2B-9138-669C53FF6FA1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6F8178EB-22C2-4AC7-AA9A-409F032EBB5D}" type="datetimeFigureOut">
              <a:rPr lang="zh-CN" altLang="en-US"/>
              <a:pPr>
                <a:defRPr/>
              </a:pPr>
              <a:t>2022/11/8</a:t>
            </a:fld>
            <a:endParaRPr lang="zh-CN" altLang="en-US"/>
          </a:p>
        </p:txBody>
      </p:sp>
      <p:sp>
        <p:nvSpPr>
          <p:cNvPr id="4" name="幻灯片图像占位符 3">
            <a:extLst>
              <a:ext uri="{FF2B5EF4-FFF2-40B4-BE49-F238E27FC236}">
                <a16:creationId xmlns:a16="http://schemas.microsoft.com/office/drawing/2014/main" id="{3FE2CCBA-25CA-4A3A-5108-E4E009B5F2A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>
            <a:extLst>
              <a:ext uri="{FF2B5EF4-FFF2-40B4-BE49-F238E27FC236}">
                <a16:creationId xmlns:a16="http://schemas.microsoft.com/office/drawing/2014/main" id="{6D7F0561-19FD-3247-7B32-CF99F552BD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二级</a:t>
            </a:r>
          </a:p>
          <a:p>
            <a:pPr lvl="2"/>
            <a:r>
              <a:rPr lang="zh-CN" altLang="en-US" noProof="0"/>
              <a:t>三级</a:t>
            </a:r>
          </a:p>
          <a:p>
            <a:pPr lvl="3"/>
            <a:r>
              <a:rPr lang="zh-CN" altLang="en-US" noProof="0"/>
              <a:t>四级</a:t>
            </a:r>
          </a:p>
          <a:p>
            <a:pPr lvl="4"/>
            <a:r>
              <a:rPr lang="zh-CN" altLang="en-US" noProof="0"/>
              <a:t>五级</a:t>
            </a: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EAC3837-F0F7-3F4C-B5E1-6CA0CED0A42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733F66A-3A52-3FE8-0651-A9D0587760E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9E5AD4D3-5158-4B2E-9225-7B01C16D5A9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881534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6">
            <a:extLst>
              <a:ext uri="{FF2B5EF4-FFF2-40B4-BE49-F238E27FC236}">
                <a16:creationId xmlns:a16="http://schemas.microsoft.com/office/drawing/2014/main" id="{03EC0CB8-39A9-4377-B71A-E7F255A3DB04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156176" y="6183086"/>
            <a:ext cx="2133600" cy="41563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b" anchorCtr="0" compatLnSpc="1"/>
          <a:lstStyle>
            <a:lvl1pPr algn="r">
              <a:buFont typeface="Arial" panose="020B0604020202020204" pitchFamily="34" charset="0"/>
              <a:buNone/>
              <a:defRPr sz="1600" b="0">
                <a:solidFill>
                  <a:srgbClr val="006699"/>
                </a:solidFill>
                <a:latin typeface="+mn-ea"/>
                <a:ea typeface="+mn-ea"/>
                <a:cs typeface="+mn-cs"/>
              </a:defRPr>
            </a:lvl1pPr>
          </a:lstStyle>
          <a:p>
            <a:pPr>
              <a:defRPr/>
            </a:pPr>
            <a:fld id="{8AC190E8-36CC-4458-80FA-D218E44B1474}" type="slidenum">
              <a:rPr lang="zh-CN" altLang="en-US" smtClean="0"/>
              <a:pPr>
                <a:defRPr/>
              </a:pPr>
              <a:t>‹#›</a:t>
            </a:fld>
            <a:endParaRPr lang="zh-CN" altLang="en-US" dirty="0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F3059395-9E10-4CFD-AAFB-477219E70C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600"/>
            <a:ext cx="7848600" cy="11398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50E0702A-F2B2-4909-ACD2-299B92D093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76400"/>
            <a:ext cx="7848600" cy="4454525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6095521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9547344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480597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2536669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9667502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CDF2C4-759C-ACD3-7C9A-35A59FED83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4479259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6">
            <a:extLst>
              <a:ext uri="{FF2B5EF4-FFF2-40B4-BE49-F238E27FC236}">
                <a16:creationId xmlns:a16="http://schemas.microsoft.com/office/drawing/2014/main" id="{03EC0CB8-39A9-4377-B71A-E7F255A3DB04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156176" y="6183086"/>
            <a:ext cx="2133600" cy="41563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b" anchorCtr="0" compatLnSpc="1"/>
          <a:lstStyle>
            <a:lvl1pPr algn="r">
              <a:buFont typeface="Arial" panose="020B0604020202020204" pitchFamily="34" charset="0"/>
              <a:buNone/>
              <a:defRPr sz="1600" b="0">
                <a:solidFill>
                  <a:srgbClr val="006699"/>
                </a:solidFill>
                <a:latin typeface="+mn-ea"/>
                <a:ea typeface="+mn-ea"/>
                <a:cs typeface="+mn-cs"/>
              </a:defRPr>
            </a:lvl1pPr>
          </a:lstStyle>
          <a:p>
            <a:pPr>
              <a:defRPr/>
            </a:pPr>
            <a:fld id="{8AC190E8-36CC-4458-80FA-D218E44B1474}" type="slidenum">
              <a:rPr lang="zh-CN" altLang="en-US" smtClean="0"/>
              <a:pPr>
                <a:defRPr/>
              </a:pPr>
              <a:t>‹#›</a:t>
            </a:fld>
            <a:endParaRPr lang="zh-CN" altLang="en-US" dirty="0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F3059395-9E10-4CFD-AAFB-477219E70C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600"/>
            <a:ext cx="7848600" cy="11398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50E0702A-F2B2-4909-ACD2-299B92D093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76400"/>
            <a:ext cx="7848600" cy="4454525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0083605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95408EFD-068D-4623-B4E4-DF87681124AA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156176" y="6183086"/>
            <a:ext cx="2133600" cy="41563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b" anchorCtr="0" compatLnSpc="1"/>
          <a:lstStyle>
            <a:lvl1pPr algn="r">
              <a:buFont typeface="Arial" panose="020B0604020202020204" pitchFamily="34" charset="0"/>
              <a:buNone/>
              <a:defRPr sz="1600" b="0">
                <a:solidFill>
                  <a:srgbClr val="006699"/>
                </a:solidFill>
                <a:latin typeface="+mn-ea"/>
                <a:ea typeface="+mn-ea"/>
                <a:cs typeface="+mn-cs"/>
              </a:defRPr>
            </a:lvl1pPr>
          </a:lstStyle>
          <a:p>
            <a:pPr>
              <a:defRPr/>
            </a:pPr>
            <a:fld id="{8AC190E8-36CC-4458-80FA-D218E44B1474}" type="slidenum">
              <a:rPr lang="zh-CN" altLang="en-US" smtClean="0"/>
              <a:pPr>
                <a:defRPr/>
              </a:pPr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578749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>
            <a:extLst>
              <a:ext uri="{FF2B5EF4-FFF2-40B4-BE49-F238E27FC236}">
                <a16:creationId xmlns:a16="http://schemas.microsoft.com/office/drawing/2014/main" id="{8D7BB16A-6D53-4AF8-93E9-04BE01D1011D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156176" y="6183086"/>
            <a:ext cx="2133600" cy="41563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b" anchorCtr="0" compatLnSpc="1"/>
          <a:lstStyle>
            <a:lvl1pPr algn="r">
              <a:buFont typeface="Arial" panose="020B0604020202020204" pitchFamily="34" charset="0"/>
              <a:buNone/>
              <a:defRPr sz="1600" b="0">
                <a:solidFill>
                  <a:srgbClr val="006699"/>
                </a:solidFill>
                <a:latin typeface="+mn-ea"/>
                <a:ea typeface="+mn-ea"/>
                <a:cs typeface="+mn-cs"/>
              </a:defRPr>
            </a:lvl1pPr>
          </a:lstStyle>
          <a:p>
            <a:pPr>
              <a:defRPr/>
            </a:pPr>
            <a:fld id="{8AC190E8-36CC-4458-80FA-D218E44B1474}" type="slidenum">
              <a:rPr lang="zh-CN" altLang="en-US" smtClean="0"/>
              <a:pPr>
                <a:defRPr/>
              </a:pPr>
              <a:t>‹#›</a:t>
            </a:fld>
            <a:endParaRPr lang="zh-CN" altLang="en-US" dirty="0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902086E9-54CC-4796-B215-862137150F8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609600"/>
            <a:ext cx="7848600" cy="11398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单击此处编辑母版标题样式</a:t>
            </a:r>
            <a:endParaRPr lang="en-US" altLang="zh-CN" dirty="0"/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C60F60E9-865B-4D4B-A7C1-546F1484A8EF}"/>
              </a:ext>
            </a:extLst>
          </p:cNvPr>
          <p:cNvSpPr>
            <a:spLocks noGrp="1" noChangeArrowheads="1"/>
          </p:cNvSpPr>
          <p:nvPr>
            <p:ph idx="1" hasCustomPrompt="1"/>
          </p:nvPr>
        </p:nvSpPr>
        <p:spPr bwMode="auto">
          <a:xfrm>
            <a:off x="609600" y="1676400"/>
            <a:ext cx="7848600" cy="44545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8037653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664BF7E-A7E4-6401-5193-2791405095DE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7164388" y="36513"/>
            <a:ext cx="492125" cy="56991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E8693E98-B35E-2ADF-9DC8-7D83CE4D08A0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7751763" y="34925"/>
            <a:ext cx="1368425" cy="569913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pic>
      <p:sp>
        <p:nvSpPr>
          <p:cNvPr id="4" name="标题占位符 1">
            <a:extLst>
              <a:ext uri="{FF2B5EF4-FFF2-40B4-BE49-F238E27FC236}">
                <a16:creationId xmlns:a16="http://schemas.microsoft.com/office/drawing/2014/main" id="{22F29460-7574-08FA-74EC-6CB617E062CC}"/>
              </a:ext>
            </a:extLst>
          </p:cNvPr>
          <p:cNvSpPr txBox="1">
            <a:spLocks/>
          </p:cNvSpPr>
          <p:nvPr userDrawn="1"/>
        </p:nvSpPr>
        <p:spPr>
          <a:xfrm>
            <a:off x="592138" y="25400"/>
            <a:ext cx="5708054" cy="581025"/>
          </a:xfrm>
          <a:prstGeom prst="rect">
            <a:avLst/>
          </a:prstGeom>
        </p:spPr>
        <p:txBody>
          <a:bodyPr lIns="121889" tIns="60944" rIns="121889" bIns="60944" anchor="ctr"/>
          <a:lstStyle>
            <a:lvl1pPr algn="l" defTabSz="1219170" rtl="0" eaLnBrk="1" latinLnBrk="0" hangingPunct="1">
              <a:spcBef>
                <a:spcPct val="0"/>
              </a:spcBef>
              <a:buNone/>
              <a:defRPr sz="22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dirty="0"/>
              <a:t>5.5 </a:t>
            </a:r>
            <a:r>
              <a:rPr kumimoji="0" lang="zh-CN" altLang="en-US" sz="2800" b="0" dirty="0"/>
              <a:t>二次型及其标准形</a:t>
            </a:r>
          </a:p>
        </p:txBody>
      </p:sp>
      <p:grpSp>
        <p:nvGrpSpPr>
          <p:cNvPr id="5" name="Group 7">
            <a:extLst>
              <a:ext uri="{FF2B5EF4-FFF2-40B4-BE49-F238E27FC236}">
                <a16:creationId xmlns:a16="http://schemas.microsoft.com/office/drawing/2014/main" id="{642AF9D2-A57A-F68E-F5D4-140D5097F281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82550" y="161925"/>
            <a:ext cx="520700" cy="274638"/>
            <a:chOff x="0" y="0"/>
            <a:chExt cx="1041399" cy="549275"/>
          </a:xfrm>
        </p:grpSpPr>
        <p:sp>
          <p:nvSpPr>
            <p:cNvPr id="1031" name="Freeform 16">
              <a:extLst>
                <a:ext uri="{FF2B5EF4-FFF2-40B4-BE49-F238E27FC236}">
                  <a16:creationId xmlns:a16="http://schemas.microsoft.com/office/drawing/2014/main" id="{60234C38-685B-6946-2F4E-480BB26619DB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361950" cy="549275"/>
            </a:xfrm>
            <a:custGeom>
              <a:avLst/>
              <a:gdLst>
                <a:gd name="T0" fmla="*/ 3620 w 400"/>
                <a:gd name="T1" fmla="*/ 83114 h 608"/>
                <a:gd name="T2" fmla="*/ 86868 w 400"/>
                <a:gd name="T3" fmla="*/ 0 h 608"/>
                <a:gd name="T4" fmla="*/ 361950 w 400"/>
                <a:gd name="T5" fmla="*/ 274638 h 608"/>
                <a:gd name="T6" fmla="*/ 86868 w 400"/>
                <a:gd name="T7" fmla="*/ 549275 h 608"/>
                <a:gd name="T8" fmla="*/ 0 w 400"/>
                <a:gd name="T9" fmla="*/ 462547 h 608"/>
                <a:gd name="T10" fmla="*/ 191834 w 400"/>
                <a:gd name="T11" fmla="*/ 271024 h 608"/>
                <a:gd name="T12" fmla="*/ 3620 w 400"/>
                <a:gd name="T13" fmla="*/ 83114 h 60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400" h="608">
                  <a:moveTo>
                    <a:pt x="4" y="92"/>
                  </a:moveTo>
                  <a:lnTo>
                    <a:pt x="96" y="0"/>
                  </a:lnTo>
                  <a:lnTo>
                    <a:pt x="400" y="304"/>
                  </a:lnTo>
                  <a:lnTo>
                    <a:pt x="96" y="608"/>
                  </a:lnTo>
                  <a:lnTo>
                    <a:pt x="0" y="512"/>
                  </a:lnTo>
                  <a:lnTo>
                    <a:pt x="212" y="300"/>
                  </a:lnTo>
                  <a:lnTo>
                    <a:pt x="4" y="92"/>
                  </a:lnTo>
                  <a:close/>
                </a:path>
              </a:pathLst>
            </a:custGeom>
            <a:solidFill>
              <a:srgbClr val="005D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32" name="Freeform 17">
              <a:extLst>
                <a:ext uri="{FF2B5EF4-FFF2-40B4-BE49-F238E27FC236}">
                  <a16:creationId xmlns:a16="http://schemas.microsoft.com/office/drawing/2014/main" id="{489925D2-1B65-F532-3CFA-7B28A0FB58B9}"/>
                </a:ext>
              </a:extLst>
            </p:cNvPr>
            <p:cNvSpPr>
              <a:spLocks/>
            </p:cNvSpPr>
            <p:nvPr/>
          </p:nvSpPr>
          <p:spPr bwMode="auto">
            <a:xfrm>
              <a:off x="338137" y="0"/>
              <a:ext cx="360362" cy="549275"/>
            </a:xfrm>
            <a:custGeom>
              <a:avLst/>
              <a:gdLst>
                <a:gd name="T0" fmla="*/ 3613 w 399"/>
                <a:gd name="T1" fmla="*/ 83114 h 608"/>
                <a:gd name="T2" fmla="*/ 86704 w 399"/>
                <a:gd name="T3" fmla="*/ 0 h 608"/>
                <a:gd name="T4" fmla="*/ 360362 w 399"/>
                <a:gd name="T5" fmla="*/ 274638 h 608"/>
                <a:gd name="T6" fmla="*/ 86704 w 399"/>
                <a:gd name="T7" fmla="*/ 549275 h 608"/>
                <a:gd name="T8" fmla="*/ 0 w 399"/>
                <a:gd name="T9" fmla="*/ 462547 h 608"/>
                <a:gd name="T10" fmla="*/ 191471 w 399"/>
                <a:gd name="T11" fmla="*/ 271024 h 608"/>
                <a:gd name="T12" fmla="*/ 3613 w 399"/>
                <a:gd name="T13" fmla="*/ 83114 h 60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99" h="608">
                  <a:moveTo>
                    <a:pt x="4" y="92"/>
                  </a:moveTo>
                  <a:lnTo>
                    <a:pt x="96" y="0"/>
                  </a:lnTo>
                  <a:lnTo>
                    <a:pt x="399" y="304"/>
                  </a:lnTo>
                  <a:lnTo>
                    <a:pt x="96" y="608"/>
                  </a:lnTo>
                  <a:lnTo>
                    <a:pt x="0" y="512"/>
                  </a:lnTo>
                  <a:lnTo>
                    <a:pt x="212" y="300"/>
                  </a:lnTo>
                  <a:lnTo>
                    <a:pt x="4" y="92"/>
                  </a:lnTo>
                  <a:close/>
                </a:path>
              </a:pathLst>
            </a:custGeom>
            <a:solidFill>
              <a:srgbClr val="399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33" name="Freeform 18">
              <a:extLst>
                <a:ext uri="{FF2B5EF4-FFF2-40B4-BE49-F238E27FC236}">
                  <a16:creationId xmlns:a16="http://schemas.microsoft.com/office/drawing/2014/main" id="{4185C3F2-1C33-C0A3-ECAE-E45A7497EB46}"/>
                </a:ext>
              </a:extLst>
            </p:cNvPr>
            <p:cNvSpPr>
              <a:spLocks/>
            </p:cNvSpPr>
            <p:nvPr/>
          </p:nvSpPr>
          <p:spPr bwMode="auto">
            <a:xfrm>
              <a:off x="681037" y="0"/>
              <a:ext cx="360362" cy="549275"/>
            </a:xfrm>
            <a:custGeom>
              <a:avLst/>
              <a:gdLst>
                <a:gd name="T0" fmla="*/ 3613 w 399"/>
                <a:gd name="T1" fmla="*/ 83114 h 608"/>
                <a:gd name="T2" fmla="*/ 85800 w 399"/>
                <a:gd name="T3" fmla="*/ 0 h 608"/>
                <a:gd name="T4" fmla="*/ 360362 w 399"/>
                <a:gd name="T5" fmla="*/ 274638 h 608"/>
                <a:gd name="T6" fmla="*/ 85800 w 399"/>
                <a:gd name="T7" fmla="*/ 549275 h 608"/>
                <a:gd name="T8" fmla="*/ 0 w 399"/>
                <a:gd name="T9" fmla="*/ 462547 h 608"/>
                <a:gd name="T10" fmla="*/ 191471 w 399"/>
                <a:gd name="T11" fmla="*/ 271024 h 608"/>
                <a:gd name="T12" fmla="*/ 3613 w 399"/>
                <a:gd name="T13" fmla="*/ 83114 h 60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99" h="608">
                  <a:moveTo>
                    <a:pt x="4" y="92"/>
                  </a:moveTo>
                  <a:lnTo>
                    <a:pt x="95" y="0"/>
                  </a:lnTo>
                  <a:lnTo>
                    <a:pt x="399" y="304"/>
                  </a:lnTo>
                  <a:lnTo>
                    <a:pt x="95" y="608"/>
                  </a:lnTo>
                  <a:lnTo>
                    <a:pt x="0" y="512"/>
                  </a:lnTo>
                  <a:lnTo>
                    <a:pt x="212" y="300"/>
                  </a:lnTo>
                  <a:lnTo>
                    <a:pt x="4" y="92"/>
                  </a:lnTo>
                  <a:close/>
                </a:path>
              </a:pathLst>
            </a:custGeom>
            <a:solidFill>
              <a:srgbClr val="F79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D5D6E9CD-AB75-9267-1D6E-68ED2954A46A}"/>
              </a:ext>
            </a:extLst>
          </p:cNvPr>
          <p:cNvCxnSpPr/>
          <p:nvPr userDrawn="1"/>
        </p:nvCxnSpPr>
        <p:spPr bwMode="auto">
          <a:xfrm>
            <a:off x="0" y="658813"/>
            <a:ext cx="91440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C47C3BF7-2036-2C88-1668-AEB5ED17BB4B}"/>
              </a:ext>
            </a:extLst>
          </p:cNvPr>
          <p:cNvSpPr txBox="1"/>
          <p:nvPr userDrawn="1"/>
        </p:nvSpPr>
        <p:spPr>
          <a:xfrm>
            <a:off x="8474075" y="6338632"/>
            <a:ext cx="66992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fld id="{2EEF1883-7A0E-4F66-9932-E581691AD397}" type="slidenum">
              <a:rPr lang="zh-CN" altLang="en-US" sz="1200" b="1" smtClean="0">
                <a:solidFill>
                  <a:schemeClr val="accent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pPr algn="ctr"/>
              <a:t>‹#›</a:t>
            </a:fld>
            <a:r>
              <a:rPr lang="en-US" altLang="zh-CN" sz="1200" b="1" dirty="0">
                <a:solidFill>
                  <a:schemeClr val="accent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/17</a:t>
            </a:r>
            <a:r>
              <a:rPr lang="zh-CN" altLang="en-US" sz="2800" b="0" dirty="0">
                <a:solidFill>
                  <a:schemeClr val="accent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endParaRPr lang="zh-CN" altLang="en-US" dirty="0">
              <a:solidFill>
                <a:schemeClr val="accent2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  <p:sldLayoutId id="2147483660" r:id="rId4"/>
    <p:sldLayoutId id="2147483661" r:id="rId5"/>
    <p:sldLayoutId id="2147483662" r:id="rId6"/>
    <p:sldLayoutId id="2147483667" r:id="rId7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sldNum="0" hdr="0" ft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609600"/>
            <a:ext cx="7848600" cy="11398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en-US" altLang="zh-CN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76400"/>
            <a:ext cx="7848600" cy="44545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altLang="zh-CN" dirty="0"/>
          </a:p>
        </p:txBody>
      </p:sp>
      <p:sp>
        <p:nvSpPr>
          <p:cNvPr id="4101" name="Freeform 7"/>
          <p:cNvSpPr/>
          <p:nvPr/>
        </p:nvSpPr>
        <p:spPr bwMode="auto">
          <a:xfrm>
            <a:off x="533400" y="533400"/>
            <a:ext cx="8001000" cy="609600"/>
          </a:xfrm>
          <a:custGeom>
            <a:avLst/>
            <a:gdLst>
              <a:gd name="T0" fmla="*/ 0 w 1000"/>
              <a:gd name="T1" fmla="*/ 2147483647 h 1000"/>
              <a:gd name="T2" fmla="*/ 0 w 1000"/>
              <a:gd name="T3" fmla="*/ 0 h 1000"/>
              <a:gd name="T4" fmla="*/ 2147483647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19050" cap="flat" cmpd="sng">
            <a:solidFill>
              <a:schemeClr val="accent1"/>
            </a:solidFill>
            <a:round/>
          </a:ln>
        </p:spPr>
        <p:txBody>
          <a:bodyPr/>
          <a:lstStyle>
            <a:lvl1pPr eaLnBrk="0" hangingPunct="0">
              <a:defRPr sz="20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0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0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0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0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  <a:defRPr/>
            </a:pPr>
            <a:endParaRPr lang="zh-CN" altLang="zh-CN">
              <a:ea typeface="楷体_GB2312" pitchFamily="49" charset="-122"/>
              <a:cs typeface="+mn-cs"/>
            </a:endParaRPr>
          </a:p>
        </p:txBody>
      </p:sp>
      <p:sp>
        <p:nvSpPr>
          <p:cNvPr id="3078" name="Line 8"/>
          <p:cNvSpPr>
            <a:spLocks noChangeShapeType="1"/>
          </p:cNvSpPr>
          <p:nvPr/>
        </p:nvSpPr>
        <p:spPr bwMode="auto">
          <a:xfrm>
            <a:off x="533400" y="6172200"/>
            <a:ext cx="80010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</a:ln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en-US">
              <a:cs typeface="+mn-cs"/>
            </a:endParaRPr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038C33BC-4584-4D96-BD9E-86B4B900919D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156176" y="6183086"/>
            <a:ext cx="2133600" cy="41563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b" anchorCtr="0" compatLnSpc="1"/>
          <a:lstStyle>
            <a:lvl1pPr algn="r">
              <a:buFont typeface="Arial" panose="020B0604020202020204" pitchFamily="34" charset="0"/>
              <a:buNone/>
              <a:defRPr sz="1600" b="0">
                <a:solidFill>
                  <a:srgbClr val="006699"/>
                </a:solidFill>
                <a:latin typeface="+mn-ea"/>
                <a:ea typeface="+mn-ea"/>
                <a:cs typeface="+mn-cs"/>
              </a:defRPr>
            </a:lvl1pPr>
          </a:lstStyle>
          <a:p>
            <a:pPr>
              <a:defRPr/>
            </a:pPr>
            <a:fld id="{8AC190E8-36CC-4458-80FA-D218E44B1474}" type="slidenum">
              <a:rPr lang="zh-CN" altLang="en-US" smtClean="0"/>
              <a:pPr>
                <a:defRPr/>
              </a:pPr>
              <a:t>‹#›</a:t>
            </a:fld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F14B6A3-5DDD-4D36-8744-319CABB9BE02}"/>
              </a:ext>
            </a:extLst>
          </p:cNvPr>
          <p:cNvSpPr txBox="1"/>
          <p:nvPr userDrawn="1"/>
        </p:nvSpPr>
        <p:spPr>
          <a:xfrm>
            <a:off x="8123270" y="6258798"/>
            <a:ext cx="93610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chemeClr val="tx1"/>
                </a:solidFill>
                <a:latin typeface="+mn-ea"/>
                <a:ea typeface="+mn-ea"/>
              </a:rPr>
              <a:t>/16</a:t>
            </a:r>
            <a:endParaRPr lang="zh-CN" altLang="en-US" sz="1600" dirty="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191836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楷体_GB2312"/>
          <a:ea typeface="楷体_GB2312"/>
          <a:cs typeface="楷体_GB2312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楷体_GB2312"/>
          <a:ea typeface="楷体_GB2312"/>
          <a:cs typeface="楷体_GB2312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楷体_GB2312"/>
          <a:ea typeface="楷体_GB2312"/>
          <a:cs typeface="楷体_GB2312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楷体_GB2312"/>
          <a:ea typeface="楷体_GB2312"/>
          <a:cs typeface="楷体_GB2312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楷体_GB2312"/>
          <a:ea typeface="楷体_GB2312"/>
          <a:cs typeface="楷体_GB2312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楷体_GB2312"/>
          <a:ea typeface="楷体_GB2312"/>
          <a:cs typeface="楷体_GB2312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楷体_GB2312"/>
          <a:ea typeface="楷体_GB2312"/>
          <a:cs typeface="楷体_GB2312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楷体_GB2312"/>
          <a:ea typeface="楷体_GB2312"/>
          <a:cs typeface="楷体_GB2312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anose="05000000000000000000" pitchFamily="2" charset="2"/>
        <a:buChar char="n"/>
        <a:defRPr sz="2400">
          <a:solidFill>
            <a:srgbClr val="002673"/>
          </a:solidFill>
          <a:latin typeface="+mn-lt"/>
          <a:ea typeface="+mn-ea"/>
          <a:cs typeface="+mn-cs"/>
        </a:defRPr>
      </a:lvl1pPr>
      <a:lvl2pPr marL="669925" indent="-32575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anose="05000000000000000000" pitchFamily="2" charset="2"/>
        <a:buChar char="q"/>
        <a:defRPr sz="2400">
          <a:solidFill>
            <a:srgbClr val="002673"/>
          </a:solidFill>
          <a:latin typeface="+mn-lt"/>
          <a:ea typeface="+mn-ea"/>
          <a:cs typeface="+mn-cs"/>
        </a:defRPr>
      </a:lvl2pPr>
      <a:lvl3pPr marL="1022350" indent="-35115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anose="05000000000000000000" pitchFamily="2" charset="2"/>
        <a:buChar char="n"/>
        <a:defRPr sz="2400">
          <a:solidFill>
            <a:srgbClr val="002673"/>
          </a:solidFill>
          <a:latin typeface="+mn-lt"/>
          <a:ea typeface="+mn-ea"/>
          <a:cs typeface="+mn-cs"/>
        </a:defRPr>
      </a:lvl3pPr>
      <a:lvl4pPr marL="1339850" indent="-31623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anose="05000000000000000000" pitchFamily="2" charset="2"/>
        <a:buChar char="q"/>
        <a:defRPr sz="2400">
          <a:solidFill>
            <a:srgbClr val="002673"/>
          </a:solidFill>
          <a:latin typeface="+mn-lt"/>
          <a:ea typeface="+mn-ea"/>
          <a:cs typeface="+mn-cs"/>
        </a:defRPr>
      </a:lvl4pPr>
      <a:lvl5pPr marL="1681480" indent="-33972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anose="05000000000000000000" pitchFamily="2" charset="2"/>
        <a:buChar char="§"/>
        <a:defRPr sz="2400">
          <a:solidFill>
            <a:srgbClr val="002673"/>
          </a:solidFill>
          <a:latin typeface="+mn-lt"/>
          <a:ea typeface="+mn-ea"/>
          <a:cs typeface="+mn-cs"/>
        </a:defRPr>
      </a:lvl5pPr>
      <a:lvl6pPr marL="2138680" indent="-33972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anose="05000000000000000000" pitchFamily="2" charset="2"/>
        <a:buChar char="§"/>
        <a:defRPr sz="2400">
          <a:solidFill>
            <a:srgbClr val="002673"/>
          </a:solidFill>
          <a:latin typeface="+mn-lt"/>
          <a:ea typeface="+mn-ea"/>
          <a:cs typeface="+mn-cs"/>
        </a:defRPr>
      </a:lvl6pPr>
      <a:lvl7pPr marL="2595880" indent="-33972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anose="05000000000000000000" pitchFamily="2" charset="2"/>
        <a:buChar char="§"/>
        <a:defRPr sz="2400">
          <a:solidFill>
            <a:srgbClr val="002673"/>
          </a:solidFill>
          <a:latin typeface="+mn-lt"/>
          <a:ea typeface="+mn-ea"/>
          <a:cs typeface="+mn-cs"/>
        </a:defRPr>
      </a:lvl7pPr>
      <a:lvl8pPr marL="3053080" indent="-33972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anose="05000000000000000000" pitchFamily="2" charset="2"/>
        <a:buChar char="§"/>
        <a:defRPr sz="2400">
          <a:solidFill>
            <a:srgbClr val="002673"/>
          </a:solidFill>
          <a:latin typeface="+mn-lt"/>
          <a:ea typeface="+mn-ea"/>
          <a:cs typeface="+mn-cs"/>
        </a:defRPr>
      </a:lvl8pPr>
      <a:lvl9pPr marL="3510280" indent="-33972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anose="05000000000000000000" pitchFamily="2" charset="2"/>
        <a:buChar char="§"/>
        <a:defRPr sz="2400">
          <a:solidFill>
            <a:srgbClr val="002673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oleObject" Target="../embeddings/oleObject12.bin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wmf"/><Relationship Id="rId2" Type="http://schemas.openxmlformats.org/officeDocument/2006/relationships/oleObject" Target="../embeddings/oleObject13.bin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oleObject" Target="../embeddings/oleObject14.bin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22.emf"/><Relationship Id="rId4" Type="http://schemas.openxmlformats.org/officeDocument/2006/relationships/oleObject" Target="../embeddings/oleObject15.bin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wmf"/><Relationship Id="rId2" Type="http://schemas.openxmlformats.org/officeDocument/2006/relationships/oleObject" Target="../embeddings/oleObject16.bin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7" Type="http://schemas.openxmlformats.org/officeDocument/2006/relationships/slide" Target="slide16.xml"/><Relationship Id="rId2" Type="http://schemas.openxmlformats.org/officeDocument/2006/relationships/slide" Target="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slide" Target="slide11.xml"/><Relationship Id="rId4" Type="http://schemas.openxmlformats.org/officeDocument/2006/relationships/slide" Target="slide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wmf"/><Relationship Id="rId4" Type="http://schemas.openxmlformats.org/officeDocument/2006/relationships/oleObject" Target="../embeddings/oleObject2.bin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2" Type="http://schemas.openxmlformats.org/officeDocument/2006/relationships/oleObject" Target="../embeddings/oleObject3.bin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wmf"/><Relationship Id="rId4" Type="http://schemas.openxmlformats.org/officeDocument/2006/relationships/oleObject" Target="../embeddings/oleObject4.bin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wmf"/><Relationship Id="rId2" Type="http://schemas.openxmlformats.org/officeDocument/2006/relationships/oleObject" Target="../embeddings/oleObject5.bin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7" Type="http://schemas.openxmlformats.org/officeDocument/2006/relationships/image" Target="../media/image14.wmf"/><Relationship Id="rId2" Type="http://schemas.openxmlformats.org/officeDocument/2006/relationships/oleObject" Target="../embeddings/oleObject6.bin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8.bin"/><Relationship Id="rId5" Type="http://schemas.openxmlformats.org/officeDocument/2006/relationships/image" Target="../media/image13.wmf"/><Relationship Id="rId4" Type="http://schemas.openxmlformats.org/officeDocument/2006/relationships/oleObject" Target="../embeddings/oleObject7.bin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/&#32447;&#24615;&#20195;&#25968;&#26234;&#33021;&#30005;&#23376;&#25945;&#26696;&#65288;&#21516;&#27982;&#20845;&#29256;&#65289;/&#32447;&#24615;&#20195;&#25968;&#26234;&#33021;&#25945;&#23398;&#24179;&#21488;/&#30697;&#38453;&#36816;&#31639;.EXE" TargetMode="External"/><Relationship Id="rId3" Type="http://schemas.openxmlformats.org/officeDocument/2006/relationships/image" Target="../media/image15.wmf"/><Relationship Id="rId7" Type="http://schemas.openxmlformats.org/officeDocument/2006/relationships/image" Target="../media/image17.wmf"/><Relationship Id="rId2" Type="http://schemas.openxmlformats.org/officeDocument/2006/relationships/oleObject" Target="../embeddings/oleObject9.bin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11.bin"/><Relationship Id="rId5" Type="http://schemas.openxmlformats.org/officeDocument/2006/relationships/image" Target="../media/image16.wmf"/><Relationship Id="rId4" Type="http://schemas.openxmlformats.org/officeDocument/2006/relationships/oleObject" Target="../embeddings/oleObject10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Rectangle 4"/>
          <p:cNvSpPr>
            <a:spLocks noChangeArrowheads="1"/>
          </p:cNvSpPr>
          <p:nvPr/>
        </p:nvSpPr>
        <p:spPr bwMode="auto">
          <a:xfrm>
            <a:off x="-4614" y="1353742"/>
            <a:ext cx="9148613" cy="3371402"/>
          </a:xfrm>
          <a:prstGeom prst="rect">
            <a:avLst/>
          </a:prstGeom>
          <a:solidFill>
            <a:srgbClr val="6F1B6A"/>
          </a:solidFill>
          <a:ln w="9525">
            <a:solidFill>
              <a:schemeClr val="tx1">
                <a:alpha val="0"/>
              </a:schemeClr>
            </a:solidFill>
            <a:miter lim="800000"/>
          </a:ln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楷体_GB2312" pitchFamily="49" charset="-122"/>
              <a:sym typeface="黑体" panose="02010609060101010101" pitchFamily="49" charset="-122"/>
            </a:endParaRPr>
          </a:p>
        </p:txBody>
      </p:sp>
      <p:sp>
        <p:nvSpPr>
          <p:cNvPr id="5126" name="Text Box 6"/>
          <p:cNvSpPr txBox="1">
            <a:spLocks noChangeArrowheads="1"/>
          </p:cNvSpPr>
          <p:nvPr/>
        </p:nvSpPr>
        <p:spPr bwMode="auto">
          <a:xfrm>
            <a:off x="0" y="-27384"/>
            <a:ext cx="9143999" cy="1323439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6699"/>
              </a:solidFill>
              <a:effectLst/>
              <a:uLnTx/>
              <a:uFillTx/>
              <a:latin typeface="Palatino Linotype" panose="02040502050505030304" pitchFamily="18" charset="0"/>
              <a:ea typeface="楷体_GB2312" pitchFamily="49" charset="-122"/>
              <a:cs typeface="Arial" panose="020B060402020202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6699"/>
              </a:solidFill>
              <a:effectLst/>
              <a:uLnTx/>
              <a:uFillTx/>
              <a:latin typeface="Palatino Linotype" panose="02040502050505030304" pitchFamily="18" charset="0"/>
              <a:ea typeface="楷体_GB2312" pitchFamily="49" charset="-122"/>
              <a:cs typeface="Arial" panose="020B060402020202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6699"/>
              </a:solidFill>
              <a:effectLst/>
              <a:uLnTx/>
              <a:uFillTx/>
              <a:latin typeface="Palatino Linotype" panose="02040502050505030304" pitchFamily="18" charset="0"/>
              <a:ea typeface="楷体_GB2312" pitchFamily="49" charset="-122"/>
              <a:cs typeface="Arial" panose="020B060402020202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6699"/>
              </a:solidFill>
              <a:effectLst/>
              <a:uLnTx/>
              <a:uFillTx/>
              <a:latin typeface="Palatino Linotype" panose="02040502050505030304" pitchFamily="18" charset="0"/>
              <a:ea typeface="楷体_GB2312" pitchFamily="49" charset="-122"/>
              <a:cs typeface="Arial" panose="020B0604020202020204" pitchFamily="34" charset="0"/>
            </a:endParaRPr>
          </a:p>
        </p:txBody>
      </p:sp>
      <p:sp>
        <p:nvSpPr>
          <p:cNvPr id="16" name="Rectangle 2">
            <a:extLst>
              <a:ext uri="{FF2B5EF4-FFF2-40B4-BE49-F238E27FC236}">
                <a16:creationId xmlns:a16="http://schemas.microsoft.com/office/drawing/2014/main" id="{C73C2613-10BD-4F17-9580-8A67AF7B6655}"/>
              </a:ext>
            </a:extLst>
          </p:cNvPr>
          <p:cNvSpPr txBox="1">
            <a:spLocks/>
          </p:cNvSpPr>
          <p:nvPr/>
        </p:nvSpPr>
        <p:spPr bwMode="auto">
          <a:xfrm>
            <a:off x="499517" y="1820853"/>
            <a:ext cx="8136904" cy="1307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dirty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_GB2312" pitchFamily="49" charset="-122"/>
                <a:sym typeface="黑体" panose="02010609060101010101" pitchFamily="49" charset="-122"/>
              </a:rPr>
              <a:t>5.5</a:t>
            </a:r>
            <a:r>
              <a:rPr kumimoji="0" lang="zh-CN" altLang="en-US" sz="4400" dirty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_GB2312" pitchFamily="49" charset="-122"/>
                <a:sym typeface="黑体" panose="02010609060101010101" pitchFamily="49" charset="-122"/>
              </a:rPr>
              <a:t>二次型及其标准形</a:t>
            </a:r>
          </a:p>
        </p:txBody>
      </p:sp>
      <p:pic>
        <p:nvPicPr>
          <p:cNvPr id="1026" name="Picture 2" descr="查看源图像">
            <a:extLst>
              <a:ext uri="{FF2B5EF4-FFF2-40B4-BE49-F238E27FC236}">
                <a16:creationId xmlns:a16="http://schemas.microsoft.com/office/drawing/2014/main" id="{AD3C3723-0ECC-409E-BE85-0CF2105F1B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44624"/>
            <a:ext cx="1305826" cy="1286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8D8DBE74-948D-48B2-83D1-0E4B650126EA}"/>
              </a:ext>
            </a:extLst>
          </p:cNvPr>
          <p:cNvSpPr txBox="1"/>
          <p:nvPr/>
        </p:nvSpPr>
        <p:spPr>
          <a:xfrm>
            <a:off x="3724217" y="3390672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新魏" panose="02010800040101010101" pitchFamily="2" charset="-122"/>
                <a:ea typeface="华文新魏" panose="02010800040101010101" pitchFamily="2" charset="-122"/>
                <a:cs typeface="Arial" panose="020B0604020202020204" pitchFamily="34" charset="0"/>
              </a:rPr>
              <a:t>闵文文</a:t>
            </a:r>
            <a:endParaRPr kumimoji="0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华文新魏" panose="02010800040101010101" pitchFamily="2" charset="-122"/>
              <a:ea typeface="华文新魏" panose="02010800040101010101" pitchFamily="2" charset="-122"/>
              <a:cs typeface="Arial" panose="020B0604020202020204" pitchFamily="34" charset="0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D151BA43-58B4-4F4A-B6F4-0270A0D1E9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062" y="4725144"/>
            <a:ext cx="9152062" cy="2132856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0159FDD1-0C6A-4953-AAC3-6B97340A2E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3688" y="12178"/>
            <a:ext cx="3073514" cy="1280631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D1F87484-91A9-4631-BF13-2784270E4C8D}"/>
              </a:ext>
            </a:extLst>
          </p:cNvPr>
          <p:cNvSpPr txBox="1"/>
          <p:nvPr/>
        </p:nvSpPr>
        <p:spPr>
          <a:xfrm>
            <a:off x="2394922" y="3975447"/>
            <a:ext cx="41857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新魏" panose="02010800040101010101" pitchFamily="2" charset="-122"/>
                <a:ea typeface="华文新魏" panose="02010800040101010101" pitchFamily="2" charset="-122"/>
                <a:cs typeface="Arial" panose="020B0604020202020204" pitchFamily="34" charset="0"/>
              </a:rPr>
              <a:t>云南大学，信息学院，副教授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华文新魏" panose="02010800040101010101" pitchFamily="2" charset="-122"/>
              <a:ea typeface="华文新魏" panose="02010800040101010101" pitchFamily="2" charset="-122"/>
              <a:cs typeface="Arial" panose="020B0604020202020204" pitchFamily="34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0401FA5-8F05-69AD-40FC-568FC05CB5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6376" y="116632"/>
            <a:ext cx="956781" cy="1069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81ECA3EA-4CE5-EE59-554E-9B13F8AE0C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8AC190E8-36CC-4458-80FA-D218E44B1474}" type="slidenum">
              <a:rPr kumimoji="0" lang="zh-CN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6699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1</a:t>
            </a:fld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006699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</p:spTree>
  </p:cSld>
  <p:clrMapOvr>
    <a:masterClrMapping/>
  </p:clrMapOvr>
  <p:transition advTm="48766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7" name="Text Box 11">
            <a:extLst>
              <a:ext uri="{FF2B5EF4-FFF2-40B4-BE49-F238E27FC236}">
                <a16:creationId xmlns:a16="http://schemas.microsoft.com/office/drawing/2014/main" id="{D8AE6D46-20E5-BA57-7B26-43C4BA248B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650" y="5754688"/>
            <a:ext cx="78486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20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形中所含的项数即为该二次型的秩</a:t>
            </a:r>
            <a:r>
              <a:rPr lang="en-US" altLang="zh-CN"/>
              <a:t>.</a:t>
            </a:r>
          </a:p>
        </p:txBody>
      </p:sp>
      <p:sp>
        <p:nvSpPr>
          <p:cNvPr id="14366" name="Rectangle 30">
            <a:extLst>
              <a:ext uri="{FF2B5EF4-FFF2-40B4-BE49-F238E27FC236}">
                <a16:creationId xmlns:a16="http://schemas.microsoft.com/office/drawing/2014/main" id="{58B19135-FD7F-FD4C-145A-3A7468ED19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4550" y="688975"/>
            <a:ext cx="829945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320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定义</a:t>
            </a:r>
            <a:r>
              <a:rPr lang="zh-CN" altLang="en-US"/>
              <a:t>   </a:t>
            </a:r>
            <a:r>
              <a:rPr lang="zh-CN" altLang="en-US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如果一个二次型只含变量的平方项，则称</a:t>
            </a:r>
          </a:p>
        </p:txBody>
      </p:sp>
      <p:sp>
        <p:nvSpPr>
          <p:cNvPr id="14367" name="Rectangle 31">
            <a:extLst>
              <a:ext uri="{FF2B5EF4-FFF2-40B4-BE49-F238E27FC236}">
                <a16:creationId xmlns:a16="http://schemas.microsoft.com/office/drawing/2014/main" id="{1E956797-F55B-C2A0-36DD-08C24866B7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650" y="1436688"/>
            <a:ext cx="711200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这个二次型为</a:t>
            </a:r>
            <a:r>
              <a:rPr lang="zh-CN" altLang="en-US" sz="320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标准形</a:t>
            </a:r>
            <a:r>
              <a:rPr lang="en-US" altLang="zh-CN" sz="320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(</a:t>
            </a:r>
            <a:r>
              <a:rPr lang="zh-CN" altLang="en-US" sz="320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或法式</a:t>
            </a:r>
            <a:r>
              <a:rPr lang="en-US" altLang="zh-CN" sz="320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)</a:t>
            </a:r>
            <a:r>
              <a:rPr lang="en-US" altLang="zh-CN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.</a:t>
            </a:r>
          </a:p>
        </p:txBody>
      </p:sp>
      <p:sp>
        <p:nvSpPr>
          <p:cNvPr id="14368" name="Rectangle 32">
            <a:extLst>
              <a:ext uri="{FF2B5EF4-FFF2-40B4-BE49-F238E27FC236}">
                <a16:creationId xmlns:a16="http://schemas.microsoft.com/office/drawing/2014/main" id="{4B30CD86-6C01-80B3-2F34-7D40E002D5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2813" y="3570288"/>
            <a:ext cx="6256337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/>
              <a:t>对于二次型，我们讨论的主要问题是，</a:t>
            </a:r>
          </a:p>
        </p:txBody>
      </p:sp>
      <p:sp>
        <p:nvSpPr>
          <p:cNvPr id="14369" name="Rectangle 33">
            <a:extLst>
              <a:ext uri="{FF2B5EF4-FFF2-40B4-BE49-F238E27FC236}">
                <a16:creationId xmlns:a16="http://schemas.microsoft.com/office/drawing/2014/main" id="{928BB6DB-B5EE-E656-92F8-D6DCEA4723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40550" y="3570288"/>
            <a:ext cx="22034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/>
              <a:t>寻求可逆的</a:t>
            </a:r>
          </a:p>
        </p:txBody>
      </p:sp>
      <p:sp>
        <p:nvSpPr>
          <p:cNvPr id="14370" name="Rectangle 34">
            <a:extLst>
              <a:ext uri="{FF2B5EF4-FFF2-40B4-BE49-F238E27FC236}">
                <a16:creationId xmlns:a16="http://schemas.microsoft.com/office/drawing/2014/main" id="{E8E7BB99-98D7-E3BA-0022-F2228A8A74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650" y="4256088"/>
            <a:ext cx="78740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dirty="0"/>
              <a:t>线性变换  </a:t>
            </a:r>
            <a:r>
              <a:rPr lang="en-US" altLang="zh-CN" i="1" dirty="0"/>
              <a:t>x = Cy</a:t>
            </a:r>
            <a:r>
              <a:rPr lang="zh-CN" altLang="en-US" dirty="0"/>
              <a:t>，把二次型化为</a:t>
            </a:r>
            <a:r>
              <a:rPr lang="zh-CN" altLang="en-US" dirty="0">
                <a:solidFill>
                  <a:srgbClr val="FF0000"/>
                </a:solidFill>
              </a:rPr>
              <a:t>标准形</a:t>
            </a:r>
            <a:r>
              <a:rPr lang="en-US" altLang="zh-CN" dirty="0"/>
              <a:t>.</a:t>
            </a:r>
          </a:p>
        </p:txBody>
      </p:sp>
      <p:sp>
        <p:nvSpPr>
          <p:cNvPr id="14371" name="Rectangle 35">
            <a:extLst>
              <a:ext uri="{FF2B5EF4-FFF2-40B4-BE49-F238E27FC236}">
                <a16:creationId xmlns:a16="http://schemas.microsoft.com/office/drawing/2014/main" id="{E2255EBC-222E-E1FC-7A8F-D1DC910947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4075" y="4941888"/>
            <a:ext cx="4313238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60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二次型的秩的意义：</a:t>
            </a:r>
            <a:endParaRPr lang="zh-CN" altLang="en-US" sz="3200">
              <a:solidFill>
                <a:srgbClr val="008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4372" name="Rectangle 36">
            <a:extLst>
              <a:ext uri="{FF2B5EF4-FFF2-40B4-BE49-F238E27FC236}">
                <a16:creationId xmlns:a16="http://schemas.microsoft.com/office/drawing/2014/main" id="{21CA69B6-EF1D-3170-161A-6708F5DB7F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83175" y="4972050"/>
            <a:ext cx="4060825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20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一个二次型的标准</a:t>
            </a:r>
          </a:p>
        </p:txBody>
      </p:sp>
      <p:sp>
        <p:nvSpPr>
          <p:cNvPr id="14374" name="Text Box 38">
            <a:extLst>
              <a:ext uri="{FF2B5EF4-FFF2-40B4-BE49-F238E27FC236}">
                <a16:creationId xmlns:a16="http://schemas.microsoft.com/office/drawing/2014/main" id="{051A459F-C3C6-64F8-F4A8-6D5C7F3334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4550" y="2143125"/>
            <a:ext cx="82994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如果标准形的系数只在 </a:t>
            </a:r>
            <a:r>
              <a:rPr lang="en-US" altLang="zh-CN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1 , </a:t>
            </a:r>
            <a:r>
              <a:rPr lang="en-US" altLang="zh-CN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</a:rPr>
              <a:t>-</a:t>
            </a:r>
            <a:r>
              <a:rPr lang="en-US" altLang="zh-CN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1 , 0 </a:t>
            </a:r>
            <a:r>
              <a:rPr lang="zh-CN" altLang="en-US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三个数中取值，则</a:t>
            </a:r>
          </a:p>
        </p:txBody>
      </p:sp>
      <p:sp>
        <p:nvSpPr>
          <p:cNvPr id="14375" name="Text Box 39">
            <a:extLst>
              <a:ext uri="{FF2B5EF4-FFF2-40B4-BE49-F238E27FC236}">
                <a16:creationId xmlns:a16="http://schemas.microsoft.com/office/drawing/2014/main" id="{ED3AF934-69A3-DFC6-3783-6A6F6C5F08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650" y="2808288"/>
            <a:ext cx="449580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称之为</a:t>
            </a:r>
            <a:r>
              <a:rPr lang="zh-CN" altLang="en-US" sz="320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规范形</a:t>
            </a:r>
            <a:r>
              <a:rPr lang="en-US" altLang="zh-CN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.</a:t>
            </a:r>
          </a:p>
        </p:txBody>
      </p:sp>
    </p:spTree>
  </p:cSld>
  <p:clrMapOvr>
    <a:masterClrMapping/>
  </p:clrMapOvr>
  <p:transition>
    <p:cover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3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43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43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43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43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43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43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43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43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43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47" grpId="0" build="p" autoUpdateAnimBg="0" advAuto="0"/>
      <p:bldP spid="14366" grpId="0" build="p" autoUpdateAnimBg="0"/>
      <p:bldP spid="14367" grpId="0" build="p" autoUpdateAnimBg="0" advAuto="0"/>
      <p:bldP spid="14368" grpId="0" build="p" autoUpdateAnimBg="0"/>
      <p:bldP spid="14369" grpId="0" build="p" autoUpdateAnimBg="0"/>
      <p:bldP spid="14370" grpId="0" build="p" autoUpdateAnimBg="0" advAuto="0"/>
      <p:bldP spid="14371" grpId="0" build="p" autoUpdateAnimBg="0"/>
      <p:bldP spid="14372" grpId="0" build="p" autoUpdateAnimBg="0"/>
      <p:bldP spid="14374" grpId="0" build="p" autoUpdateAnimBg="0"/>
      <p:bldP spid="14375" grpId="0" build="p" autoUpdateAnimBg="0" advAuto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89" name="Rectangle 29">
            <a:extLst>
              <a:ext uri="{FF2B5EF4-FFF2-40B4-BE49-F238E27FC236}">
                <a16:creationId xmlns:a16="http://schemas.microsoft.com/office/drawing/2014/main" id="{46410841-8D38-0678-B126-8887D157E6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5188" y="762000"/>
            <a:ext cx="33020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60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三、合同矩阵</a:t>
            </a:r>
          </a:p>
        </p:txBody>
      </p:sp>
      <p:sp>
        <p:nvSpPr>
          <p:cNvPr id="15406" name="Text Box 46">
            <a:extLst>
              <a:ext uri="{FF2B5EF4-FFF2-40B4-BE49-F238E27FC236}">
                <a16:creationId xmlns:a16="http://schemas.microsoft.com/office/drawing/2014/main" id="{517F9EA7-EE8D-1114-0B1D-6705B7571A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5188" y="1600200"/>
            <a:ext cx="18288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320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1.  </a:t>
            </a:r>
            <a:r>
              <a:rPr lang="zh-CN" altLang="en-US" sz="320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定义</a:t>
            </a:r>
          </a:p>
        </p:txBody>
      </p:sp>
      <p:sp>
        <p:nvSpPr>
          <p:cNvPr id="15407" name="Text Box 47">
            <a:extLst>
              <a:ext uri="{FF2B5EF4-FFF2-40B4-BE49-F238E27FC236}">
                <a16:creationId xmlns:a16="http://schemas.microsoft.com/office/drawing/2014/main" id="{CA80C601-BBCC-A709-9C16-825D8E8016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5188" y="2362200"/>
            <a:ext cx="8278812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20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定义 </a:t>
            </a:r>
            <a:r>
              <a:rPr lang="en-US" altLang="zh-CN" sz="320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9</a:t>
            </a:r>
            <a:r>
              <a:rPr lang="en-US" altLang="zh-CN"/>
              <a:t>    </a:t>
            </a:r>
            <a:r>
              <a:rPr lang="zh-CN" altLang="en-US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设 </a:t>
            </a:r>
            <a:r>
              <a:rPr lang="en-US" altLang="zh-CN" i="1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</a:t>
            </a:r>
            <a:r>
              <a:rPr lang="en-US" altLang="zh-CN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zh-CN" altLang="en-US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和 </a:t>
            </a:r>
            <a:r>
              <a:rPr lang="en-US" altLang="zh-CN" i="1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B</a:t>
            </a:r>
            <a:r>
              <a:rPr lang="en-US" altLang="zh-CN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zh-CN" altLang="en-US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是 </a:t>
            </a:r>
            <a:r>
              <a:rPr lang="en-US" altLang="zh-CN" b="0" i="1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n</a:t>
            </a:r>
            <a:r>
              <a:rPr lang="en-US" altLang="zh-CN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zh-CN" altLang="en-US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阶方阵，若有可逆矩阵 </a:t>
            </a:r>
            <a:r>
              <a:rPr lang="en-US" altLang="zh-CN" i="1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C</a:t>
            </a:r>
            <a:r>
              <a:rPr lang="zh-CN" altLang="en-US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，</a:t>
            </a:r>
          </a:p>
        </p:txBody>
      </p:sp>
      <p:sp>
        <p:nvSpPr>
          <p:cNvPr id="15408" name="Text Box 48">
            <a:extLst>
              <a:ext uri="{FF2B5EF4-FFF2-40B4-BE49-F238E27FC236}">
                <a16:creationId xmlns:a16="http://schemas.microsoft.com/office/drawing/2014/main" id="{64FCE784-4B7F-698C-4F99-78E0EF5672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588" y="3025775"/>
            <a:ext cx="76962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使 </a:t>
            </a:r>
            <a:r>
              <a:rPr lang="en-US" altLang="zh-CN" i="1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B</a:t>
            </a:r>
            <a:r>
              <a:rPr lang="en-US" altLang="zh-CN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= </a:t>
            </a:r>
            <a:r>
              <a:rPr lang="en-US" altLang="zh-CN" i="1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C</a:t>
            </a:r>
            <a:r>
              <a:rPr lang="en-US" altLang="zh-CN" baseline="3000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T</a:t>
            </a:r>
            <a:r>
              <a:rPr lang="en-US" altLang="zh-CN" i="1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AC</a:t>
            </a:r>
            <a:r>
              <a:rPr lang="zh-CN" altLang="en-US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，则称矩阵 </a:t>
            </a:r>
            <a:r>
              <a:rPr lang="en-US" altLang="zh-CN" i="1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</a:t>
            </a:r>
            <a:r>
              <a:rPr lang="en-US" altLang="zh-CN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zh-CN" altLang="en-US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与 </a:t>
            </a:r>
            <a:r>
              <a:rPr lang="en-US" altLang="zh-CN" i="1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B</a:t>
            </a:r>
            <a:r>
              <a:rPr lang="en-US" altLang="zh-CN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zh-CN" altLang="en-US" sz="320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合同</a:t>
            </a:r>
            <a:r>
              <a:rPr lang="en-US" altLang="zh-CN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.</a:t>
            </a:r>
          </a:p>
        </p:txBody>
      </p:sp>
      <p:sp>
        <p:nvSpPr>
          <p:cNvPr id="15409" name="Text Box 49">
            <a:extLst>
              <a:ext uri="{FF2B5EF4-FFF2-40B4-BE49-F238E27FC236}">
                <a16:creationId xmlns:a16="http://schemas.microsoft.com/office/drawing/2014/main" id="{379B299C-6E56-8F6A-0C1B-CAE1285A84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7250" y="3714750"/>
            <a:ext cx="18288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320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2.  </a:t>
            </a:r>
            <a:r>
              <a:rPr lang="zh-CN" altLang="en-US" sz="320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性质</a:t>
            </a:r>
          </a:p>
        </p:txBody>
      </p:sp>
      <p:sp>
        <p:nvSpPr>
          <p:cNvPr id="15410" name="Rectangle 50">
            <a:extLst>
              <a:ext uri="{FF2B5EF4-FFF2-40B4-BE49-F238E27FC236}">
                <a16:creationId xmlns:a16="http://schemas.microsoft.com/office/drawing/2014/main" id="{0C0676D0-2071-9692-9A40-949B6FDFEB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8363" y="4410075"/>
            <a:ext cx="8275637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3200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结论</a:t>
            </a:r>
            <a:r>
              <a:rPr lang="zh-CN" altLang="en-US" dirty="0"/>
              <a:t>    </a:t>
            </a:r>
            <a:r>
              <a:rPr lang="zh-CN" altLang="en-US" dirty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任给可逆矩阵 </a:t>
            </a:r>
            <a:r>
              <a:rPr lang="en-US" altLang="zh-CN" i="1" dirty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C</a:t>
            </a:r>
            <a:r>
              <a:rPr lang="zh-CN" altLang="en-US" dirty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，若 </a:t>
            </a:r>
            <a:r>
              <a:rPr lang="en-US" altLang="zh-CN" i="1" dirty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</a:t>
            </a:r>
            <a:r>
              <a:rPr lang="en-US" altLang="zh-CN" dirty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zh-CN" altLang="en-US" dirty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为对称矩阵，则</a:t>
            </a:r>
            <a:r>
              <a:rPr lang="en-US" altLang="zh-CN" i="1" dirty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B =</a:t>
            </a:r>
            <a:r>
              <a:rPr lang="en-US" altLang="zh-CN" dirty="0"/>
              <a:t> </a:t>
            </a:r>
          </a:p>
        </p:txBody>
      </p:sp>
      <p:sp>
        <p:nvSpPr>
          <p:cNvPr id="15411" name="Rectangle 51">
            <a:extLst>
              <a:ext uri="{FF2B5EF4-FFF2-40B4-BE49-F238E27FC236}">
                <a16:creationId xmlns:a16="http://schemas.microsoft.com/office/drawing/2014/main" id="{AD28B02F-ABFB-2E0D-8980-F5F318B985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1763" y="5095875"/>
            <a:ext cx="76708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 i="1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C</a:t>
            </a:r>
            <a:r>
              <a:rPr lang="en-US" altLang="zh-CN" baseline="3000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T</a:t>
            </a:r>
            <a:r>
              <a:rPr lang="en-US" altLang="zh-CN" i="1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AC</a:t>
            </a:r>
            <a:r>
              <a:rPr lang="en-US" altLang="zh-CN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zh-CN" altLang="en-US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亦为对称矩阵，且</a:t>
            </a:r>
          </a:p>
        </p:txBody>
      </p:sp>
      <p:sp>
        <p:nvSpPr>
          <p:cNvPr id="15412" name="Rectangle 52">
            <a:extLst>
              <a:ext uri="{FF2B5EF4-FFF2-40B4-BE49-F238E27FC236}">
                <a16:creationId xmlns:a16="http://schemas.microsoft.com/office/drawing/2014/main" id="{1AF0E227-FE9E-CB91-01BB-D4D7E107E7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41775" y="5118100"/>
            <a:ext cx="260667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US" altLang="zh-CN" i="1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R</a:t>
            </a:r>
            <a:r>
              <a:rPr lang="en-US" altLang="zh-CN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(</a:t>
            </a:r>
            <a:r>
              <a:rPr lang="en-US" altLang="zh-CN" i="1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B</a:t>
            </a:r>
            <a:r>
              <a:rPr lang="en-US" altLang="zh-CN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) = </a:t>
            </a:r>
            <a:r>
              <a:rPr lang="en-US" altLang="zh-CN" i="1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R</a:t>
            </a:r>
            <a:r>
              <a:rPr lang="en-US" altLang="zh-CN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(</a:t>
            </a:r>
            <a:r>
              <a:rPr lang="en-US" altLang="zh-CN" i="1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</a:t>
            </a:r>
            <a:r>
              <a:rPr lang="en-US" altLang="zh-CN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).</a:t>
            </a:r>
          </a:p>
        </p:txBody>
      </p:sp>
      <p:graphicFrame>
        <p:nvGraphicFramePr>
          <p:cNvPr id="15413" name="Object 53">
            <a:hlinkClick r:id="" action="ppaction://ole?verb=0" highlightClick="1"/>
            <a:hlinkHover r:id="" action="ppaction://noaction" highlightClick="1"/>
            <a:extLst>
              <a:ext uri="{FF2B5EF4-FFF2-40B4-BE49-F238E27FC236}">
                <a16:creationId xmlns:a16="http://schemas.microsoft.com/office/drawing/2014/main" id="{D9E9BDA2-E805-9BC8-8790-7C4E9215C38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90588" y="5826125"/>
          <a:ext cx="8382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演示文稿" r:id="rId2" imgW="4517087" imgH="3387844" progId="PowerPoint.Show.8">
                  <p:embed/>
                </p:oleObj>
              </mc:Choice>
              <mc:Fallback>
                <p:oleObj name="演示文稿" r:id="rId2" imgW="4517087" imgH="3387844" progId="PowerPoint.Show.8">
                  <p:embed/>
                  <p:pic>
                    <p:nvPicPr>
                      <p:cNvPr id="15413" name="Object 53">
                        <a:hlinkClick r:id="" action="ppaction://ole?verb=0" highlightClick="1"/>
                        <a:hlinkHover r:id="" action="ppaction://noaction" highlightClick="1"/>
                        <a:extLst>
                          <a:ext uri="{FF2B5EF4-FFF2-40B4-BE49-F238E27FC236}">
                            <a16:creationId xmlns:a16="http://schemas.microsoft.com/office/drawing/2014/main" id="{D9E9BDA2-E805-9BC8-8790-7C4E9215C38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5834" t="9979" r="75000" b="83353"/>
                      <a:stretch>
                        <a:fillRect/>
                      </a:stretch>
                    </p:blipFill>
                    <p:spPr bwMode="auto">
                      <a:xfrm>
                        <a:off x="890588" y="5826125"/>
                        <a:ext cx="838200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5414" name="Picture 54">
            <a:extLst>
              <a:ext uri="{FF2B5EF4-FFF2-40B4-BE49-F238E27FC236}">
                <a16:creationId xmlns:a16="http://schemas.microsoft.com/office/drawing/2014/main" id="{CBA44B26-C2A1-68D2-BEDF-C9BD4DAC1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2763" y="5902325"/>
            <a:ext cx="504825" cy="36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cover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4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54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54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54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54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5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54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5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5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406" grpId="0" build="p" autoUpdateAnimBg="0"/>
      <p:bldP spid="15407" grpId="0" build="p" autoUpdateAnimBg="0"/>
      <p:bldP spid="15408" grpId="0" build="p" autoUpdateAnimBg="0" advAuto="0"/>
      <p:bldP spid="15409" grpId="0" build="p" autoUpdateAnimBg="0"/>
      <p:bldP spid="15410" grpId="0" build="p" autoUpdateAnimBg="0"/>
      <p:bldP spid="15411" grpId="0" build="p" autoUpdateAnimBg="0" advAuto="0"/>
      <p:bldP spid="15412" grpId="0" build="p" autoUpdateAnimBg="0" advAuto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45" name="Rectangle 9">
            <a:extLst>
              <a:ext uri="{FF2B5EF4-FFF2-40B4-BE49-F238E27FC236}">
                <a16:creationId xmlns:a16="http://schemas.microsoft.com/office/drawing/2014/main" id="{5E603064-2FD3-0A13-C490-2EF0AC3F21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650" y="765175"/>
            <a:ext cx="8281988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dirty="0">
                <a:sym typeface="Symbol" panose="05050102010706020507" pitchFamily="18" charset="2"/>
              </a:rPr>
              <a:t>此结果说明经可逆变换 </a:t>
            </a:r>
            <a:r>
              <a:rPr lang="en-US" altLang="zh-CN" i="1" dirty="0">
                <a:sym typeface="Symbol" panose="05050102010706020507" pitchFamily="18" charset="2"/>
              </a:rPr>
              <a:t>x = Cy</a:t>
            </a:r>
            <a:r>
              <a:rPr lang="en-US" altLang="zh-CN" dirty="0">
                <a:sym typeface="Symbol" panose="05050102010706020507" pitchFamily="18" charset="2"/>
              </a:rPr>
              <a:t> </a:t>
            </a:r>
            <a:r>
              <a:rPr lang="zh-CN" altLang="en-US" dirty="0">
                <a:sym typeface="Symbol" panose="05050102010706020507" pitchFamily="18" charset="2"/>
              </a:rPr>
              <a:t>后</a:t>
            </a:r>
            <a:r>
              <a:rPr lang="en-US" altLang="zh-CN" dirty="0">
                <a:sym typeface="Symbol" panose="05050102010706020507" pitchFamily="18" charset="2"/>
              </a:rPr>
              <a:t>, </a:t>
            </a:r>
            <a:r>
              <a:rPr lang="zh-CN" altLang="en-US" dirty="0">
                <a:sym typeface="Symbol" panose="05050102010706020507" pitchFamily="18" charset="2"/>
              </a:rPr>
              <a:t>二次型的矩阵由 </a:t>
            </a:r>
          </a:p>
        </p:txBody>
      </p:sp>
      <p:sp>
        <p:nvSpPr>
          <p:cNvPr id="39946" name="Rectangle 10">
            <a:extLst>
              <a:ext uri="{FF2B5EF4-FFF2-40B4-BE49-F238E27FC236}">
                <a16:creationId xmlns:a16="http://schemas.microsoft.com/office/drawing/2014/main" id="{8070D40E-99E2-4293-3A2E-21A78A497A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1288" y="1450975"/>
            <a:ext cx="9002712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i="1" dirty="0">
                <a:solidFill>
                  <a:srgbClr val="FF0000"/>
                </a:solidFill>
                <a:sym typeface="Symbol" panose="05050102010706020507" pitchFamily="18" charset="2"/>
              </a:rPr>
              <a:t>A</a:t>
            </a:r>
            <a:r>
              <a:rPr lang="en-US" altLang="zh-CN" dirty="0">
                <a:sym typeface="Symbol" panose="05050102010706020507" pitchFamily="18" charset="2"/>
              </a:rPr>
              <a:t> </a:t>
            </a:r>
            <a:r>
              <a:rPr lang="zh-CN" altLang="en-US" dirty="0">
                <a:sym typeface="Symbol" panose="05050102010706020507" pitchFamily="18" charset="2"/>
              </a:rPr>
              <a:t>变为与 </a:t>
            </a:r>
            <a:r>
              <a:rPr lang="en-US" altLang="zh-CN" i="1" dirty="0">
                <a:sym typeface="Symbol" panose="05050102010706020507" pitchFamily="18" charset="2"/>
              </a:rPr>
              <a:t>A</a:t>
            </a:r>
            <a:r>
              <a:rPr lang="en-US" altLang="zh-CN" dirty="0">
                <a:sym typeface="Symbol" panose="05050102010706020507" pitchFamily="18" charset="2"/>
              </a:rPr>
              <a:t> </a:t>
            </a:r>
            <a:r>
              <a:rPr lang="zh-CN" altLang="en-US" dirty="0">
                <a:sym typeface="Symbol" panose="05050102010706020507" pitchFamily="18" charset="2"/>
              </a:rPr>
              <a:t>合同的矩阵</a:t>
            </a:r>
            <a:r>
              <a:rPr lang="zh-CN" altLang="en-US" i="1" dirty="0">
                <a:sym typeface="Symbol" panose="05050102010706020507" pitchFamily="18" charset="2"/>
              </a:rPr>
              <a:t> </a:t>
            </a:r>
            <a:r>
              <a:rPr lang="en-US" altLang="zh-CN" i="1" dirty="0">
                <a:solidFill>
                  <a:srgbClr val="FF0000"/>
                </a:solidFill>
                <a:sym typeface="Symbol" panose="05050102010706020507" pitchFamily="18" charset="2"/>
              </a:rPr>
              <a:t>C</a:t>
            </a:r>
            <a:r>
              <a:rPr lang="en-US" altLang="zh-CN" baseline="30000" dirty="0">
                <a:solidFill>
                  <a:srgbClr val="FF0000"/>
                </a:solidFill>
                <a:sym typeface="Symbol" panose="05050102010706020507" pitchFamily="18" charset="2"/>
              </a:rPr>
              <a:t>T</a:t>
            </a:r>
            <a:r>
              <a:rPr lang="en-US" altLang="zh-CN" i="1" dirty="0">
                <a:solidFill>
                  <a:srgbClr val="FF0000"/>
                </a:solidFill>
                <a:sym typeface="Symbol" panose="05050102010706020507" pitchFamily="18" charset="2"/>
              </a:rPr>
              <a:t>AC</a:t>
            </a:r>
            <a:r>
              <a:rPr lang="en-US" altLang="zh-CN" dirty="0">
                <a:sym typeface="Symbol" panose="05050102010706020507" pitchFamily="18" charset="2"/>
              </a:rPr>
              <a:t> , </a:t>
            </a:r>
            <a:r>
              <a:rPr lang="zh-CN" altLang="en-US" dirty="0">
                <a:sym typeface="Symbol" panose="05050102010706020507" pitchFamily="18" charset="2"/>
              </a:rPr>
              <a:t>且二次型的秩不变</a:t>
            </a:r>
            <a:r>
              <a:rPr lang="en-US" altLang="zh-CN" dirty="0">
                <a:sym typeface="Symbol" panose="05050102010706020507" pitchFamily="18" charset="2"/>
              </a:rPr>
              <a:t>.</a:t>
            </a:r>
          </a:p>
        </p:txBody>
      </p:sp>
      <p:sp>
        <p:nvSpPr>
          <p:cNvPr id="39949" name="Rectangle 13">
            <a:extLst>
              <a:ext uri="{FF2B5EF4-FFF2-40B4-BE49-F238E27FC236}">
                <a16:creationId xmlns:a16="http://schemas.microsoft.com/office/drawing/2014/main" id="{04090614-BAA7-A0FD-2DC5-C2920910D9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650" y="2165350"/>
            <a:ext cx="8281988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dirty="0">
                <a:sym typeface="Symbol" panose="05050102010706020507" pitchFamily="18" charset="2"/>
              </a:rPr>
              <a:t>要使二次型经可逆变换 </a:t>
            </a:r>
            <a:r>
              <a:rPr lang="en-US" altLang="zh-CN" i="1" dirty="0">
                <a:sym typeface="Symbol" panose="05050102010706020507" pitchFamily="18" charset="2"/>
              </a:rPr>
              <a:t>x = Cy</a:t>
            </a:r>
            <a:r>
              <a:rPr lang="en-US" altLang="zh-CN" dirty="0">
                <a:sym typeface="Symbol" panose="05050102010706020507" pitchFamily="18" charset="2"/>
              </a:rPr>
              <a:t> </a:t>
            </a:r>
            <a:r>
              <a:rPr lang="zh-CN" altLang="en-US" dirty="0">
                <a:solidFill>
                  <a:srgbClr val="FF0000"/>
                </a:solidFill>
                <a:sym typeface="Symbol" panose="05050102010706020507" pitchFamily="18" charset="2"/>
              </a:rPr>
              <a:t>变成标准形</a:t>
            </a:r>
            <a:r>
              <a:rPr lang="en-US" altLang="zh-CN" dirty="0">
                <a:sym typeface="Symbol" panose="05050102010706020507" pitchFamily="18" charset="2"/>
              </a:rPr>
              <a:t>,</a:t>
            </a:r>
            <a:r>
              <a:rPr lang="zh-CN" altLang="en-US" dirty="0">
                <a:sym typeface="Symbol" panose="05050102010706020507" pitchFamily="18" charset="2"/>
              </a:rPr>
              <a:t>就是要使</a:t>
            </a:r>
          </a:p>
        </p:txBody>
      </p:sp>
      <p:graphicFrame>
        <p:nvGraphicFramePr>
          <p:cNvPr id="39950" name="Object 14">
            <a:extLst>
              <a:ext uri="{FF2B5EF4-FFF2-40B4-BE49-F238E27FC236}">
                <a16:creationId xmlns:a16="http://schemas.microsoft.com/office/drawing/2014/main" id="{BCA4EF38-8138-0C80-A151-ABD4424C6F2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89013" y="3049588"/>
          <a:ext cx="7327900" cy="297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933640" imgH="1193760" progId="Equation.3">
                  <p:embed/>
                </p:oleObj>
              </mc:Choice>
              <mc:Fallback>
                <p:oleObj name="Equation" r:id="rId2" imgW="2933640" imgH="1193760" progId="Equation.3">
                  <p:embed/>
                  <p:pic>
                    <p:nvPicPr>
                      <p:cNvPr id="39950" name="Object 14">
                        <a:extLst>
                          <a:ext uri="{FF2B5EF4-FFF2-40B4-BE49-F238E27FC236}">
                            <a16:creationId xmlns:a16="http://schemas.microsoft.com/office/drawing/2014/main" id="{BCA4EF38-8138-0C80-A151-ABD4424C6F2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89013" y="3049588"/>
                        <a:ext cx="7327900" cy="297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cover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99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99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99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99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945" grpId="0" build="p" autoUpdateAnimBg="0"/>
      <p:bldP spid="39946" grpId="0" build="p" autoUpdateAnimBg="0" advAuto="0"/>
      <p:bldP spid="39949" grpId="0" build="p" autoUpdateAnimBg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6" name="Text Box 42">
            <a:extLst>
              <a:ext uri="{FF2B5EF4-FFF2-40B4-BE49-F238E27FC236}">
                <a16:creationId xmlns:a16="http://schemas.microsoft.com/office/drawing/2014/main" id="{D27B963E-01C3-07E9-08F2-FCB5C4C585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" y="3128963"/>
            <a:ext cx="57150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使  </a:t>
            </a:r>
            <a:r>
              <a:rPr lang="en-US" altLang="zh-CN" i="1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C</a:t>
            </a:r>
            <a:r>
              <a:rPr lang="en-US" altLang="zh-CN" baseline="3000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T</a:t>
            </a:r>
            <a:r>
              <a:rPr lang="en-US" altLang="zh-CN" i="1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AC</a:t>
            </a:r>
            <a:r>
              <a:rPr lang="en-US" altLang="zh-CN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zh-CN" altLang="en-US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为对角矩阵</a:t>
            </a:r>
            <a:r>
              <a:rPr lang="en-US" altLang="zh-CN"/>
              <a:t>. </a:t>
            </a:r>
            <a:endParaRPr lang="en-US" altLang="zh-CN">
              <a:sym typeface="Symbol" panose="05050102010706020507" pitchFamily="18" charset="2"/>
            </a:endParaRPr>
          </a:p>
        </p:txBody>
      </p:sp>
      <p:sp>
        <p:nvSpPr>
          <p:cNvPr id="16427" name="Rectangle 43">
            <a:extLst>
              <a:ext uri="{FF2B5EF4-FFF2-40B4-BE49-F238E27FC236}">
                <a16:creationId xmlns:a16="http://schemas.microsoft.com/office/drawing/2014/main" id="{5368A08F-FF26-E43B-78A1-AAC2E98DDB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1774825"/>
            <a:ext cx="554037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/>
              <a:t>也就是要使 </a:t>
            </a:r>
            <a:r>
              <a:rPr lang="en-US" altLang="zh-CN" i="1"/>
              <a:t>C</a:t>
            </a:r>
            <a:r>
              <a:rPr lang="en-US" altLang="zh-CN" baseline="30000"/>
              <a:t>T</a:t>
            </a:r>
            <a:r>
              <a:rPr lang="en-US" altLang="zh-CN" i="1"/>
              <a:t>AC</a:t>
            </a:r>
            <a:r>
              <a:rPr lang="en-US" altLang="zh-CN"/>
              <a:t> </a:t>
            </a:r>
            <a:r>
              <a:rPr lang="zh-CN" altLang="en-US"/>
              <a:t>成为对角矩阵</a:t>
            </a:r>
            <a:r>
              <a:rPr lang="en-US" altLang="zh-CN"/>
              <a:t>. </a:t>
            </a:r>
          </a:p>
        </p:txBody>
      </p:sp>
      <p:sp>
        <p:nvSpPr>
          <p:cNvPr id="16428" name="Rectangle 44">
            <a:extLst>
              <a:ext uri="{FF2B5EF4-FFF2-40B4-BE49-F238E27FC236}">
                <a16:creationId xmlns:a16="http://schemas.microsoft.com/office/drawing/2014/main" id="{CA63CDF6-5717-4FE9-A9C5-9556305A47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43600" y="1773238"/>
            <a:ext cx="28956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/>
              <a:t>因此</a:t>
            </a:r>
            <a:r>
              <a:rPr lang="en-US" altLang="zh-CN"/>
              <a:t>, </a:t>
            </a:r>
            <a:r>
              <a:rPr lang="zh-CN" altLang="en-US"/>
              <a:t>我们的主</a:t>
            </a:r>
          </a:p>
        </p:txBody>
      </p:sp>
      <p:sp>
        <p:nvSpPr>
          <p:cNvPr id="16429" name="Rectangle 45">
            <a:extLst>
              <a:ext uri="{FF2B5EF4-FFF2-40B4-BE49-F238E27FC236}">
                <a16:creationId xmlns:a16="http://schemas.microsoft.com/office/drawing/2014/main" id="{5F1B5201-6371-8F3E-A767-7920CF95C8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2430463"/>
            <a:ext cx="2405063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/>
              <a:t>要问题就是，</a:t>
            </a:r>
            <a:endParaRPr lang="zh-CN" altLang="en-US">
              <a:solidFill>
                <a:srgbClr val="008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6430" name="Rectangle 46">
            <a:extLst>
              <a:ext uri="{FF2B5EF4-FFF2-40B4-BE49-F238E27FC236}">
                <a16:creationId xmlns:a16="http://schemas.microsoft.com/office/drawing/2014/main" id="{877FA38D-C6F3-5113-B832-C83A4BD11A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73375" y="2452688"/>
            <a:ext cx="566102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对于对称矩阵 </a:t>
            </a:r>
            <a:r>
              <a:rPr lang="en-US" altLang="zh-CN" i="1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</a:t>
            </a:r>
            <a:r>
              <a:rPr lang="en-US" altLang="zh-CN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, </a:t>
            </a:r>
            <a:r>
              <a:rPr lang="zh-CN" altLang="en-US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寻求可逆矩阵 </a:t>
            </a:r>
            <a:r>
              <a:rPr lang="en-US" altLang="zh-CN" i="1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C</a:t>
            </a:r>
            <a:r>
              <a:rPr lang="en-US" altLang="zh-CN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, </a:t>
            </a:r>
          </a:p>
        </p:txBody>
      </p:sp>
    </p:spTree>
  </p:cSld>
  <p:clrMapOvr>
    <a:masterClrMapping/>
  </p:clrMapOvr>
  <p:transition>
    <p:cover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4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64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64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64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64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426" grpId="0" build="p" autoUpdateAnimBg="0" advAuto="0"/>
      <p:bldP spid="16427" grpId="0" build="p" autoUpdateAnimBg="0"/>
      <p:bldP spid="16428" grpId="0" build="p" autoUpdateAnimBg="0"/>
      <p:bldP spid="16429" grpId="0" build="p" autoUpdateAnimBg="0" advAuto="0"/>
      <p:bldP spid="16430" grpId="0" build="p" autoUpdateAnimBg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2" name="Text Box 10">
            <a:extLst>
              <a:ext uri="{FF2B5EF4-FFF2-40B4-BE49-F238E27FC236}">
                <a16:creationId xmlns:a16="http://schemas.microsoft.com/office/drawing/2014/main" id="{441E837D-26A2-17DD-2FF4-7638FD755F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8837" y="2057400"/>
            <a:ext cx="349713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dirty="0"/>
              <a:t>由上节 </a:t>
            </a:r>
            <a:r>
              <a:rPr lang="zh-CN" altLang="en-US" dirty="0">
                <a:solidFill>
                  <a:srgbClr val="FF0000"/>
                </a:solidFill>
              </a:rPr>
              <a:t>定理</a:t>
            </a:r>
            <a:r>
              <a:rPr lang="en-US" altLang="zh-CN" dirty="0">
                <a:solidFill>
                  <a:srgbClr val="FF0000"/>
                </a:solidFill>
              </a:rPr>
              <a:t>5 </a:t>
            </a:r>
            <a:r>
              <a:rPr lang="zh-CN" altLang="en-US" dirty="0"/>
              <a:t>可知</a:t>
            </a:r>
            <a:r>
              <a:rPr lang="en-US" altLang="zh-CN" dirty="0"/>
              <a:t>, </a:t>
            </a:r>
            <a:endParaRPr lang="zh-CN" altLang="en-US" dirty="0"/>
          </a:p>
        </p:txBody>
      </p:sp>
      <p:sp>
        <p:nvSpPr>
          <p:cNvPr id="18464" name="Rectangle 32">
            <a:extLst>
              <a:ext uri="{FF2B5EF4-FFF2-40B4-BE49-F238E27FC236}">
                <a16:creationId xmlns:a16="http://schemas.microsoft.com/office/drawing/2014/main" id="{FC63B9CF-9D1A-38A6-9C5A-289EDEFD02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1288" y="3414713"/>
            <a:ext cx="43243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/>
              <a:t>二次型</a:t>
            </a:r>
            <a:r>
              <a:rPr lang="en-US" altLang="zh-CN"/>
              <a:t>, </a:t>
            </a:r>
            <a:r>
              <a:rPr lang="zh-CN" altLang="en-US"/>
              <a:t>即有</a:t>
            </a:r>
          </a:p>
        </p:txBody>
      </p:sp>
      <p:sp>
        <p:nvSpPr>
          <p:cNvPr id="18465" name="Rectangle 33">
            <a:extLst>
              <a:ext uri="{FF2B5EF4-FFF2-40B4-BE49-F238E27FC236}">
                <a16:creationId xmlns:a16="http://schemas.microsoft.com/office/drawing/2014/main" id="{B56054FA-A5D8-0ACA-0C85-9CDFB67D03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1288" y="2743200"/>
            <a:ext cx="5894387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dirty="0"/>
              <a:t>矩阵</a:t>
            </a:r>
            <a:r>
              <a:rPr lang="zh-CN" altLang="en-US" i="1" dirty="0"/>
              <a:t> </a:t>
            </a:r>
            <a:r>
              <a:rPr lang="en-US" altLang="zh-CN" i="1" dirty="0"/>
              <a:t>P</a:t>
            </a:r>
            <a:r>
              <a:rPr lang="en-US" altLang="zh-CN" dirty="0"/>
              <a:t> , </a:t>
            </a:r>
            <a:r>
              <a:rPr lang="zh-CN" altLang="en-US" dirty="0"/>
              <a:t>使 </a:t>
            </a:r>
            <a:r>
              <a:rPr lang="en-US" altLang="zh-CN" i="1" dirty="0"/>
              <a:t>P</a:t>
            </a:r>
            <a:r>
              <a:rPr lang="en-US" altLang="zh-CN" baseline="30000" dirty="0">
                <a:latin typeface="黑体" panose="02010609060101010101" pitchFamily="49" charset="-122"/>
              </a:rPr>
              <a:t>-</a:t>
            </a:r>
            <a:r>
              <a:rPr lang="en-US" altLang="zh-CN" baseline="30000" dirty="0"/>
              <a:t>1</a:t>
            </a:r>
            <a:r>
              <a:rPr lang="en-US" altLang="zh-CN" i="1" dirty="0"/>
              <a:t>AP</a:t>
            </a:r>
            <a:r>
              <a:rPr lang="en-US" altLang="zh-CN" dirty="0"/>
              <a:t> = </a:t>
            </a:r>
            <a:r>
              <a:rPr lang="en-US" altLang="zh-CN" i="1" dirty="0">
                <a:sym typeface="Symbol" panose="05050102010706020507" pitchFamily="18" charset="2"/>
              </a:rPr>
              <a:t></a:t>
            </a:r>
            <a:r>
              <a:rPr lang="en-US" altLang="zh-CN" dirty="0">
                <a:sym typeface="Symbol" panose="05050102010706020507" pitchFamily="18" charset="2"/>
              </a:rPr>
              <a:t>, </a:t>
            </a:r>
            <a:r>
              <a:rPr lang="zh-CN" altLang="en-US" dirty="0">
                <a:sym typeface="Symbol" panose="05050102010706020507" pitchFamily="18" charset="2"/>
              </a:rPr>
              <a:t>即 </a:t>
            </a:r>
            <a:r>
              <a:rPr lang="en-US" altLang="zh-CN" i="1" dirty="0">
                <a:sym typeface="Symbol" panose="05050102010706020507" pitchFamily="18" charset="2"/>
              </a:rPr>
              <a:t>P</a:t>
            </a:r>
            <a:r>
              <a:rPr lang="en-US" altLang="zh-CN" baseline="30000" dirty="0">
                <a:sym typeface="Symbol" panose="05050102010706020507" pitchFamily="18" charset="2"/>
              </a:rPr>
              <a:t>T</a:t>
            </a:r>
            <a:r>
              <a:rPr lang="en-US" altLang="zh-CN" i="1" dirty="0">
                <a:sym typeface="Symbol" panose="05050102010706020507" pitchFamily="18" charset="2"/>
              </a:rPr>
              <a:t>AP = </a:t>
            </a:r>
            <a:r>
              <a:rPr lang="en-US" altLang="zh-CN" dirty="0">
                <a:sym typeface="Symbol" panose="05050102010706020507" pitchFamily="18" charset="2"/>
              </a:rPr>
              <a:t> .  </a:t>
            </a:r>
          </a:p>
        </p:txBody>
      </p:sp>
      <p:sp>
        <p:nvSpPr>
          <p:cNvPr id="18466" name="Rectangle 34">
            <a:extLst>
              <a:ext uri="{FF2B5EF4-FFF2-40B4-BE49-F238E27FC236}">
                <a16:creationId xmlns:a16="http://schemas.microsoft.com/office/drawing/2014/main" id="{C4F93810-C787-7B08-8BA6-12EA493744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40425" y="2711450"/>
            <a:ext cx="320357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/>
              <a:t>把此结论应用于</a:t>
            </a:r>
          </a:p>
        </p:txBody>
      </p:sp>
      <p:sp>
        <p:nvSpPr>
          <p:cNvPr id="18470" name="Rectangle 38">
            <a:extLst>
              <a:ext uri="{FF2B5EF4-FFF2-40B4-BE49-F238E27FC236}">
                <a16:creationId xmlns:a16="http://schemas.microsoft.com/office/drawing/2014/main" id="{B5028B4C-4876-2B3C-122E-BA021C1AF1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23928" y="2063750"/>
            <a:ext cx="5516562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任给实对称矩阵</a:t>
            </a:r>
            <a:r>
              <a:rPr lang="en-US" altLang="zh-CN" i="1" dirty="0">
                <a:solidFill>
                  <a:srgbClr val="FF0000"/>
                </a:solidFill>
              </a:rPr>
              <a:t>A</a:t>
            </a:r>
            <a:r>
              <a:rPr lang="en-US" altLang="zh-CN" dirty="0">
                <a:solidFill>
                  <a:srgbClr val="FF0000"/>
                </a:solidFill>
              </a:rPr>
              <a:t> , </a:t>
            </a:r>
            <a:r>
              <a:rPr lang="zh-CN" altLang="en-US" dirty="0">
                <a:solidFill>
                  <a:srgbClr val="FF0000"/>
                </a:solidFill>
              </a:rPr>
              <a:t>总有正交</a:t>
            </a:r>
          </a:p>
        </p:txBody>
      </p:sp>
      <p:sp>
        <p:nvSpPr>
          <p:cNvPr id="18473" name="Rectangle 41">
            <a:extLst>
              <a:ext uri="{FF2B5EF4-FFF2-40B4-BE49-F238E27FC236}">
                <a16:creationId xmlns:a16="http://schemas.microsoft.com/office/drawing/2014/main" id="{91709D7C-A9C2-CBBF-1C3C-891C8CAB5F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8838" y="777875"/>
            <a:ext cx="33020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60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四、主要结论</a:t>
            </a:r>
          </a:p>
        </p:txBody>
      </p:sp>
    </p:spTree>
  </p:cSld>
  <p:clrMapOvr>
    <a:masterClrMapping/>
  </p:clrMapOvr>
  <p:transition>
    <p:cover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4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84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84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84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84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42" grpId="0" build="p" autoUpdateAnimBg="0"/>
      <p:bldP spid="18464" grpId="0" build="p" autoUpdateAnimBg="0" advAuto="0"/>
      <p:bldP spid="18465" grpId="0" build="p" autoUpdateAnimBg="0" advAuto="0"/>
      <p:bldP spid="18466" grpId="0" build="p" autoUpdateAnimBg="0"/>
      <p:bldP spid="18470" grpId="0" build="p" autoUpdateAnimBg="0" advAuto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>
            <a:extLst>
              <a:ext uri="{FF2B5EF4-FFF2-40B4-BE49-F238E27FC236}">
                <a16:creationId xmlns:a16="http://schemas.microsoft.com/office/drawing/2014/main" id="{8898F24E-3062-D472-28C7-AB3FF3544A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5500" y="611386"/>
            <a:ext cx="386715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3200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定理 </a:t>
            </a:r>
            <a:r>
              <a:rPr lang="en-US" altLang="zh-CN" sz="3200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6</a:t>
            </a:r>
            <a:r>
              <a:rPr lang="en-US" altLang="zh-CN" dirty="0"/>
              <a:t>    </a:t>
            </a:r>
            <a:r>
              <a:rPr lang="zh-CN" altLang="en-US" dirty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任给二次型</a:t>
            </a:r>
            <a:endParaRPr lang="zh-CN" altLang="en-US" dirty="0"/>
          </a:p>
        </p:txBody>
      </p:sp>
      <p:graphicFrame>
        <p:nvGraphicFramePr>
          <p:cNvPr id="40963" name="Object 3">
            <a:extLst>
              <a:ext uri="{FF2B5EF4-FFF2-40B4-BE49-F238E27FC236}">
                <a16:creationId xmlns:a16="http://schemas.microsoft.com/office/drawing/2014/main" id="{90543313-6E22-845A-5B73-19E928ABA38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71922670"/>
              </p:ext>
            </p:extLst>
          </p:nvPr>
        </p:nvGraphicFramePr>
        <p:xfrm>
          <a:off x="1973263" y="1114624"/>
          <a:ext cx="5119687" cy="1282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765080" imgH="444240" progId="Equation.3">
                  <p:embed/>
                </p:oleObj>
              </mc:Choice>
              <mc:Fallback>
                <p:oleObj name="Equation" r:id="rId2" imgW="1765080" imgH="444240" progId="Equation.3">
                  <p:embed/>
                  <p:pic>
                    <p:nvPicPr>
                      <p:cNvPr id="40963" name="Object 3">
                        <a:extLst>
                          <a:ext uri="{FF2B5EF4-FFF2-40B4-BE49-F238E27FC236}">
                            <a16:creationId xmlns:a16="http://schemas.microsoft.com/office/drawing/2014/main" id="{90543313-6E22-845A-5B73-19E928ABA38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73263" y="1114624"/>
                        <a:ext cx="5119687" cy="1282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964" name="Text Box 4">
            <a:extLst>
              <a:ext uri="{FF2B5EF4-FFF2-40B4-BE49-F238E27FC236}">
                <a16:creationId xmlns:a16="http://schemas.microsoft.com/office/drawing/2014/main" id="{27AD9A74-AC6F-D535-2726-F52E0D8D40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9700" y="2333824"/>
            <a:ext cx="78486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总有正交变换 </a:t>
            </a:r>
            <a:r>
              <a:rPr lang="en-US" altLang="zh-CN" i="1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x = Py</a:t>
            </a:r>
            <a:r>
              <a:rPr lang="en-US" altLang="zh-CN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, </a:t>
            </a:r>
            <a:r>
              <a:rPr lang="zh-CN" altLang="en-US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使 </a:t>
            </a:r>
            <a:r>
              <a:rPr lang="en-US" altLang="zh-CN" i="1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f</a:t>
            </a:r>
            <a:r>
              <a:rPr lang="en-US" altLang="zh-CN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zh-CN" altLang="en-US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化为标准形</a:t>
            </a:r>
          </a:p>
        </p:txBody>
      </p:sp>
      <p:sp>
        <p:nvSpPr>
          <p:cNvPr id="40965" name="Rectangle 5">
            <a:extLst>
              <a:ext uri="{FF2B5EF4-FFF2-40B4-BE49-F238E27FC236}">
                <a16:creationId xmlns:a16="http://schemas.microsoft.com/office/drawing/2014/main" id="{7F875B10-C267-21F7-87EC-E664FEA956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650" y="3690938"/>
            <a:ext cx="77914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其中</a:t>
            </a:r>
            <a:r>
              <a:rPr lang="en-US" altLang="en-US" b="0" i="1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</a:t>
            </a:r>
            <a:r>
              <a:rPr lang="en-US" altLang="en-US" baseline="-2500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1 </a:t>
            </a:r>
            <a:r>
              <a:rPr lang="en-US" altLang="en-US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, </a:t>
            </a:r>
            <a:r>
              <a:rPr lang="en-US" altLang="en-US" b="0" i="1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</a:t>
            </a:r>
            <a:r>
              <a:rPr lang="en-US" altLang="en-US" baseline="-2500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2 </a:t>
            </a:r>
            <a:r>
              <a:rPr lang="en-US" altLang="en-US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, </a:t>
            </a:r>
            <a:r>
              <a:rPr lang="en-US" altLang="zh-CN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···</a:t>
            </a:r>
            <a:r>
              <a:rPr lang="en-US" altLang="zh-CN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 </a:t>
            </a:r>
            <a:r>
              <a:rPr lang="en-US" altLang="en-US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, </a:t>
            </a:r>
            <a:r>
              <a:rPr lang="en-US" altLang="en-US" b="0" i="1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</a:t>
            </a:r>
            <a:r>
              <a:rPr lang="en-US" altLang="zh-CN" b="0" i="1" baseline="-2500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n</a:t>
            </a:r>
            <a:r>
              <a:rPr lang="en-US" altLang="zh-CN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 </a:t>
            </a:r>
            <a:r>
              <a:rPr lang="zh-CN" altLang="en-US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是 </a:t>
            </a:r>
            <a:r>
              <a:rPr lang="en-US" altLang="zh-CN" b="0" i="1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f</a:t>
            </a:r>
            <a:r>
              <a:rPr lang="en-US" altLang="zh-CN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 </a:t>
            </a:r>
            <a:r>
              <a:rPr lang="zh-CN" altLang="en-US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的矩阵 </a:t>
            </a:r>
            <a:r>
              <a:rPr lang="en-US" altLang="zh-CN" i="1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A</a:t>
            </a:r>
            <a:r>
              <a:rPr lang="en-US" altLang="zh-CN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 = (</a:t>
            </a:r>
            <a:r>
              <a:rPr lang="en-US" altLang="zh-CN" b="0" i="1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a</a:t>
            </a:r>
            <a:r>
              <a:rPr lang="en-US" altLang="zh-CN" b="0" i="1" baseline="-2500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ij</a:t>
            </a:r>
            <a:r>
              <a:rPr lang="en-US" altLang="zh-CN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) </a:t>
            </a:r>
            <a:r>
              <a:rPr lang="zh-CN" altLang="en-US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的特征值</a:t>
            </a:r>
            <a:r>
              <a:rPr lang="en-US" altLang="zh-CN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.</a:t>
            </a:r>
          </a:p>
        </p:txBody>
      </p:sp>
      <p:sp>
        <p:nvSpPr>
          <p:cNvPr id="40966" name="Rectangle 6">
            <a:extLst>
              <a:ext uri="{FF2B5EF4-FFF2-40B4-BE49-F238E27FC236}">
                <a16:creationId xmlns:a16="http://schemas.microsoft.com/office/drawing/2014/main" id="{2C9CA073-8B24-5274-50CD-2D7D9B5FF3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51050" y="2990850"/>
            <a:ext cx="5256213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US" altLang="zh-CN" b="0" i="1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f</a:t>
            </a:r>
            <a:r>
              <a:rPr lang="en-US" altLang="zh-CN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= </a:t>
            </a:r>
            <a:r>
              <a:rPr lang="en-US" altLang="zh-CN" b="0" i="1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</a:t>
            </a:r>
            <a:r>
              <a:rPr lang="en-US" altLang="zh-CN" baseline="-2500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1</a:t>
            </a:r>
            <a:r>
              <a:rPr lang="en-US" altLang="zh-CN" b="0" i="1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y</a:t>
            </a:r>
            <a:r>
              <a:rPr lang="en-US" altLang="zh-CN" baseline="-2500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1</a:t>
            </a:r>
            <a:r>
              <a:rPr lang="en-US" altLang="zh-CN" baseline="3000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2</a:t>
            </a:r>
            <a:r>
              <a:rPr lang="en-US" altLang="zh-CN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 + </a:t>
            </a:r>
            <a:r>
              <a:rPr lang="en-US" altLang="zh-CN" b="0" i="1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</a:t>
            </a:r>
            <a:r>
              <a:rPr lang="en-US" altLang="zh-CN" baseline="-2500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2</a:t>
            </a:r>
            <a:r>
              <a:rPr lang="en-US" altLang="zh-CN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 </a:t>
            </a:r>
            <a:r>
              <a:rPr lang="en-US" altLang="zh-CN" b="0" i="1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y</a:t>
            </a:r>
            <a:r>
              <a:rPr lang="en-US" altLang="zh-CN" baseline="-2500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2</a:t>
            </a:r>
            <a:r>
              <a:rPr lang="en-US" altLang="zh-CN" baseline="3000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2</a:t>
            </a:r>
            <a:r>
              <a:rPr lang="en-US" altLang="zh-CN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 + </a:t>
            </a:r>
            <a:r>
              <a:rPr lang="en-US" altLang="zh-CN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···</a:t>
            </a:r>
            <a:r>
              <a:rPr lang="en-US" altLang="zh-CN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 + </a:t>
            </a:r>
            <a:r>
              <a:rPr lang="en-US" altLang="zh-CN" b="0" i="1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</a:t>
            </a:r>
            <a:r>
              <a:rPr lang="en-US" altLang="zh-CN" b="0" i="1" baseline="-2500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n</a:t>
            </a:r>
            <a:r>
              <a:rPr lang="en-US" altLang="zh-CN" b="0" i="1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y</a:t>
            </a:r>
            <a:r>
              <a:rPr lang="en-US" altLang="zh-CN" b="0" i="1" baseline="-2500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n</a:t>
            </a:r>
            <a:r>
              <a:rPr lang="en-US" altLang="zh-CN" baseline="3000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2</a:t>
            </a:r>
            <a:r>
              <a:rPr lang="en-US" altLang="zh-CN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 , </a:t>
            </a:r>
          </a:p>
        </p:txBody>
      </p:sp>
      <p:sp>
        <p:nvSpPr>
          <p:cNvPr id="40967" name="Rectangle 7">
            <a:extLst>
              <a:ext uri="{FF2B5EF4-FFF2-40B4-BE49-F238E27FC236}">
                <a16:creationId xmlns:a16="http://schemas.microsoft.com/office/drawing/2014/main" id="{55C4AE3B-967C-03B5-07AF-452583C726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8675" y="4449763"/>
            <a:ext cx="8315325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320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推论</a:t>
            </a:r>
            <a:r>
              <a:rPr lang="zh-CN" altLang="en-US"/>
              <a:t>    </a:t>
            </a:r>
            <a:r>
              <a:rPr lang="zh-CN" altLang="en-US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任给 </a:t>
            </a:r>
            <a:r>
              <a:rPr lang="en-US" altLang="zh-CN" b="0" i="1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n</a:t>
            </a:r>
            <a:r>
              <a:rPr lang="en-US" altLang="zh-CN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zh-CN" altLang="en-US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元二次型 </a:t>
            </a:r>
            <a:r>
              <a:rPr lang="en-US" altLang="zh-CN" b="0" i="1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f</a:t>
            </a:r>
            <a:r>
              <a:rPr lang="en-US" altLang="zh-CN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= </a:t>
            </a:r>
            <a:r>
              <a:rPr lang="en-US" altLang="zh-CN" i="1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x</a:t>
            </a:r>
            <a:r>
              <a:rPr lang="en-US" altLang="zh-CN" baseline="3000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T</a:t>
            </a:r>
            <a:r>
              <a:rPr lang="en-US" altLang="zh-CN" i="1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Ax</a:t>
            </a:r>
            <a:r>
              <a:rPr lang="en-US" altLang="zh-CN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(</a:t>
            </a:r>
            <a:r>
              <a:rPr lang="en-US" altLang="zh-CN" i="1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</a:t>
            </a:r>
            <a:r>
              <a:rPr lang="en-US" altLang="zh-CN" baseline="3000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T </a:t>
            </a:r>
            <a:r>
              <a:rPr lang="en-US" altLang="zh-CN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= </a:t>
            </a:r>
            <a:r>
              <a:rPr lang="en-US" altLang="zh-CN" i="1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</a:t>
            </a:r>
            <a:r>
              <a:rPr lang="en-US" altLang="zh-CN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),  </a:t>
            </a:r>
            <a:r>
              <a:rPr lang="zh-CN" altLang="en-US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总有可</a:t>
            </a:r>
          </a:p>
        </p:txBody>
      </p:sp>
      <p:sp>
        <p:nvSpPr>
          <p:cNvPr id="40968" name="Text Box 8">
            <a:extLst>
              <a:ext uri="{FF2B5EF4-FFF2-40B4-BE49-F238E27FC236}">
                <a16:creationId xmlns:a16="http://schemas.microsoft.com/office/drawing/2014/main" id="{AAA8C59D-DFCC-AF57-115A-6B5ECDC9B5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650" y="5181600"/>
            <a:ext cx="73914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逆变换 </a:t>
            </a:r>
            <a:r>
              <a:rPr lang="en-US" altLang="zh-CN" i="1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x</a:t>
            </a:r>
            <a:r>
              <a:rPr lang="en-US" altLang="zh-CN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= </a:t>
            </a:r>
            <a:r>
              <a:rPr lang="en-US" altLang="zh-CN" i="1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Cz</a:t>
            </a:r>
            <a:r>
              <a:rPr lang="zh-CN" altLang="en-US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，使 </a:t>
            </a:r>
            <a:r>
              <a:rPr lang="en-US" altLang="zh-CN" i="1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f</a:t>
            </a:r>
            <a:r>
              <a:rPr lang="en-US" altLang="zh-CN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(</a:t>
            </a:r>
            <a:r>
              <a:rPr lang="en-US" altLang="zh-CN" i="1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Cz</a:t>
            </a:r>
            <a:r>
              <a:rPr lang="en-US" altLang="zh-CN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) </a:t>
            </a:r>
            <a:r>
              <a:rPr lang="zh-CN" altLang="en-US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为规范形</a:t>
            </a:r>
            <a:r>
              <a:rPr lang="en-US" altLang="zh-CN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.</a:t>
            </a:r>
          </a:p>
        </p:txBody>
      </p:sp>
      <p:graphicFrame>
        <p:nvGraphicFramePr>
          <p:cNvPr id="40969" name="Object 9">
            <a:hlinkClick r:id="" action="ppaction://ole?verb=0" highlightClick="1"/>
            <a:hlinkHover r:id="" action="ppaction://noaction" highlightClick="1"/>
            <a:extLst>
              <a:ext uri="{FF2B5EF4-FFF2-40B4-BE49-F238E27FC236}">
                <a16:creationId xmlns:a16="http://schemas.microsoft.com/office/drawing/2014/main" id="{034EE652-9E9E-C9FD-0922-357551659F6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00113" y="5868988"/>
          <a:ext cx="863600" cy="503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演示文稿" r:id="rId4" imgW="4571822" imgH="3428892" progId="PowerPoint.Show.8">
                  <p:embed/>
                </p:oleObj>
              </mc:Choice>
              <mc:Fallback>
                <p:oleObj name="演示文稿" r:id="rId4" imgW="4571822" imgH="3428892" progId="PowerPoint.Show.8">
                  <p:embed/>
                  <p:pic>
                    <p:nvPicPr>
                      <p:cNvPr id="40969" name="Object 9">
                        <a:hlinkClick r:id="" action="ppaction://ole?verb=0" highlightClick="1"/>
                        <a:hlinkHover r:id="" action="ppaction://noaction" highlightClick="1"/>
                        <a:extLst>
                          <a:ext uri="{FF2B5EF4-FFF2-40B4-BE49-F238E27FC236}">
                            <a16:creationId xmlns:a16="http://schemas.microsoft.com/office/drawing/2014/main" id="{034EE652-9E9E-C9FD-0922-357551659F6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9843" t="32153" r="80711" b="60509"/>
                      <a:stretch>
                        <a:fillRect/>
                      </a:stretch>
                    </p:blipFill>
                    <p:spPr bwMode="auto">
                      <a:xfrm>
                        <a:off x="900113" y="5868988"/>
                        <a:ext cx="863600" cy="5032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0970" name="Picture 10">
            <a:extLst>
              <a:ext uri="{FF2B5EF4-FFF2-40B4-BE49-F238E27FC236}">
                <a16:creationId xmlns:a16="http://schemas.microsoft.com/office/drawing/2014/main" id="{DDC9955B-5C1A-566E-4E39-45D6DCBAB9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713" y="5991225"/>
            <a:ext cx="504825" cy="36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cover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09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09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09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09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409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409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409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409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409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62" grpId="0" build="p" autoUpdateAnimBg="0"/>
      <p:bldP spid="40964" grpId="0" build="p" autoUpdateAnimBg="0"/>
      <p:bldP spid="40965" grpId="0" build="p" autoUpdateAnimBg="0" advAuto="0"/>
      <p:bldP spid="40966" grpId="0" build="p" autoUpdateAnimBg="0" advAuto="0"/>
      <p:bldP spid="40967" grpId="0" build="p" autoUpdateAnimBg="0"/>
      <p:bldP spid="40968" grpId="0" build="p" autoUpdateAnimBg="0" advAuto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7" name="Text Box 11">
            <a:extLst>
              <a:ext uri="{FF2B5EF4-FFF2-40B4-BE49-F238E27FC236}">
                <a16:creationId xmlns:a16="http://schemas.microsoft.com/office/drawing/2014/main" id="{590B2F59-F6BE-7510-0E97-A3C0A0D249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650" y="1487488"/>
            <a:ext cx="902335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dirty="0"/>
              <a:t>        </a:t>
            </a:r>
            <a:r>
              <a:rPr lang="zh-CN" altLang="en-US" sz="3200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例 </a:t>
            </a:r>
            <a:r>
              <a:rPr lang="en-US" altLang="zh-CN" sz="3200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14</a:t>
            </a:r>
            <a:r>
              <a:rPr lang="en-US" altLang="zh-CN" dirty="0"/>
              <a:t>    </a:t>
            </a:r>
            <a:r>
              <a:rPr lang="zh-CN" altLang="en-US" dirty="0">
                <a:solidFill>
                  <a:srgbClr val="FF0000"/>
                </a:solidFill>
                <a:highlight>
                  <a:srgbClr val="FFFF00"/>
                </a:highlight>
              </a:rPr>
              <a:t>求一个</a:t>
            </a:r>
            <a:r>
              <a:rPr lang="zh-CN" altLang="en-US" u="sng" dirty="0">
                <a:solidFill>
                  <a:srgbClr val="FF0000"/>
                </a:solidFill>
                <a:highlight>
                  <a:srgbClr val="FFFF00"/>
                </a:highlight>
              </a:rPr>
              <a:t>正交变化</a:t>
            </a:r>
            <a:r>
              <a:rPr lang="en-US" altLang="zh-CN" i="1" dirty="0">
                <a:solidFill>
                  <a:srgbClr val="FF0000"/>
                </a:solidFill>
                <a:highlight>
                  <a:srgbClr val="FFFF00"/>
                </a:highlight>
              </a:rPr>
              <a:t>x = </a:t>
            </a:r>
            <a:r>
              <a:rPr lang="en-US" altLang="zh-CN" i="1" dirty="0" err="1">
                <a:solidFill>
                  <a:srgbClr val="FF0000"/>
                </a:solidFill>
                <a:highlight>
                  <a:srgbClr val="FFFF00"/>
                </a:highlight>
              </a:rPr>
              <a:t>Py</a:t>
            </a:r>
            <a:r>
              <a:rPr lang="en-US" altLang="zh-CN" i="1" dirty="0">
                <a:solidFill>
                  <a:srgbClr val="FF0000"/>
                </a:solidFill>
                <a:highlight>
                  <a:srgbClr val="FFFF00"/>
                </a:highlight>
              </a:rPr>
              <a:t>, </a:t>
            </a:r>
            <a:r>
              <a:rPr lang="zh-CN" altLang="en-US" dirty="0">
                <a:solidFill>
                  <a:srgbClr val="FF0000"/>
                </a:solidFill>
                <a:highlight>
                  <a:srgbClr val="FFFF00"/>
                </a:highlight>
              </a:rPr>
              <a:t>把二次型</a:t>
            </a:r>
            <a:endParaRPr lang="en-US" altLang="zh-CN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graphicFrame>
        <p:nvGraphicFramePr>
          <p:cNvPr id="19468" name="Object 12">
            <a:hlinkClick r:id="" action="ppaction://ole?verb=0" highlightClick="1"/>
            <a:hlinkHover r:id="" action="ppaction://macro?name=Macro1" highlightClick="1"/>
            <a:extLst>
              <a:ext uri="{FF2B5EF4-FFF2-40B4-BE49-F238E27FC236}">
                <a16:creationId xmlns:a16="http://schemas.microsoft.com/office/drawing/2014/main" id="{54B1A549-8DA5-1A28-0563-747601A5CD5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08067225"/>
              </p:ext>
            </p:extLst>
          </p:nvPr>
        </p:nvGraphicFramePr>
        <p:xfrm>
          <a:off x="1635919" y="2131001"/>
          <a:ext cx="5872162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273040" imgH="228600" progId="Equation.DSMT4">
                  <p:embed/>
                </p:oleObj>
              </mc:Choice>
              <mc:Fallback>
                <p:oleObj name="Equation" r:id="rId2" imgW="2273040" imgH="228600" progId="Equation.DSMT4">
                  <p:embed/>
                  <p:pic>
                    <p:nvPicPr>
                      <p:cNvPr id="19468" name="Object 12">
                        <a:hlinkClick r:id="" action="ppaction://ole?verb=0" highlightClick="1"/>
                        <a:hlinkHover r:id="" action="ppaction://macro?name=Macro1" highlightClick="1"/>
                        <a:extLst>
                          <a:ext uri="{FF2B5EF4-FFF2-40B4-BE49-F238E27FC236}">
                            <a16:creationId xmlns:a16="http://schemas.microsoft.com/office/drawing/2014/main" id="{54B1A549-8DA5-1A28-0563-747601A5CD5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35919" y="2131001"/>
                        <a:ext cx="5872162" cy="609600"/>
                      </a:xfrm>
                      <a:prstGeom prst="rect">
                        <a:avLst/>
                      </a:prstGeom>
                      <a:solidFill>
                        <a:srgbClr val="FFFFFF">
                          <a:alpha val="50000"/>
                        </a:srgbClr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9492" name="Picture 36">
            <a:extLst>
              <a:ext uri="{FF2B5EF4-FFF2-40B4-BE49-F238E27FC236}">
                <a16:creationId xmlns:a16="http://schemas.microsoft.com/office/drawing/2014/main" id="{FF4B68FB-0FBA-F881-5E30-C799FC6493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849708"/>
            <a:ext cx="504825" cy="36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493" name="Rectangle 37">
            <a:extLst>
              <a:ext uri="{FF2B5EF4-FFF2-40B4-BE49-F238E27FC236}">
                <a16:creationId xmlns:a16="http://schemas.microsoft.com/office/drawing/2014/main" id="{DDE785C3-1ACE-2946-CCC8-0C48BC1079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5500" y="690563"/>
            <a:ext cx="23431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/>
            <a:r>
              <a:rPr lang="zh-CN" altLang="en-US" sz="360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五、举例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38323C5-FE5F-6821-2312-DD92FA83D63B}"/>
              </a:ext>
            </a:extLst>
          </p:cNvPr>
          <p:cNvSpPr txBox="1"/>
          <p:nvPr/>
        </p:nvSpPr>
        <p:spPr>
          <a:xfrm>
            <a:off x="880729" y="2905780"/>
            <a:ext cx="457584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化为标准形</a:t>
            </a:r>
            <a:r>
              <a:rPr lang="en-US" altLang="zh-CN" dirty="0"/>
              <a:t>.</a:t>
            </a:r>
            <a:endParaRPr lang="zh-CN" altLang="en-US" dirty="0"/>
          </a:p>
        </p:txBody>
      </p:sp>
      <p:pic>
        <p:nvPicPr>
          <p:cNvPr id="5" name="Picture 36">
            <a:extLst>
              <a:ext uri="{FF2B5EF4-FFF2-40B4-BE49-F238E27FC236}">
                <a16:creationId xmlns:a16="http://schemas.microsoft.com/office/drawing/2014/main" id="{5D5C84F8-A7DB-5C48-74A6-6E047A978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1531" y="3840316"/>
            <a:ext cx="504825" cy="36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cover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4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9449555F-EF78-FF58-B567-7E1BCF249325}"/>
              </a:ext>
            </a:extLst>
          </p:cNvPr>
          <p:cNvSpPr txBox="1"/>
          <p:nvPr/>
        </p:nvSpPr>
        <p:spPr>
          <a:xfrm>
            <a:off x="3784765" y="3105834"/>
            <a:ext cx="15744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/>
              <a:t>本节完</a:t>
            </a:r>
          </a:p>
        </p:txBody>
      </p:sp>
    </p:spTree>
    <p:extLst>
      <p:ext uri="{BB962C8B-B14F-4D97-AF65-F5344CB8AC3E}">
        <p14:creationId xmlns:p14="http://schemas.microsoft.com/office/powerpoint/2010/main" val="41200373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ext Box 1026">
            <a:hlinkClick r:id="rId2" action="ppaction://hlinksldjump" highlightClick="1"/>
            <a:hlinkHover r:id="" action="ppaction://macro?name=Macro1" highlightClick="1"/>
            <a:extLst>
              <a:ext uri="{FF2B5EF4-FFF2-40B4-BE49-F238E27FC236}">
                <a16:creationId xmlns:a16="http://schemas.microsoft.com/office/drawing/2014/main" id="{74CCB780-3C4F-0261-70C6-FBE4E899CB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6600" y="2743200"/>
            <a:ext cx="2209800" cy="51911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问题的提出</a:t>
            </a:r>
          </a:p>
        </p:txBody>
      </p:sp>
      <p:sp>
        <p:nvSpPr>
          <p:cNvPr id="37891" name="Text Box 1027">
            <a:extLst>
              <a:ext uri="{FF2B5EF4-FFF2-40B4-BE49-F238E27FC236}">
                <a16:creationId xmlns:a16="http://schemas.microsoft.com/office/drawing/2014/main" id="{7B1B3F63-2C28-5CFB-D51A-E488049595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4600" y="1752600"/>
            <a:ext cx="23622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zh-CN" altLang="en-US" sz="320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主要内容</a:t>
            </a:r>
          </a:p>
        </p:txBody>
      </p:sp>
      <p:sp>
        <p:nvSpPr>
          <p:cNvPr id="37893" name="Text Box 1029">
            <a:hlinkClick r:id="rId3" action="ppaction://hlinksldjump" highlightClick="1"/>
            <a:hlinkHover r:id="" action="ppaction://macro?name=Macro1" highlightClick="1"/>
            <a:extLst>
              <a:ext uri="{FF2B5EF4-FFF2-40B4-BE49-F238E27FC236}">
                <a16:creationId xmlns:a16="http://schemas.microsoft.com/office/drawing/2014/main" id="{861B0B5E-2494-350B-3541-D935A5AD9B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67075" y="3429000"/>
            <a:ext cx="2524125" cy="51911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zh-CN" altLang="en-US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二次型的概念</a:t>
            </a:r>
          </a:p>
        </p:txBody>
      </p:sp>
      <p:sp>
        <p:nvSpPr>
          <p:cNvPr id="37895" name="Text Box 1031">
            <a:hlinkClick r:id="rId4" action="ppaction://hlinksldjump" highlightClick="1"/>
            <a:hlinkHover r:id="" action="ppaction://macro?name=Macro1" highlightClick="1"/>
            <a:extLst>
              <a:ext uri="{FF2B5EF4-FFF2-40B4-BE49-F238E27FC236}">
                <a16:creationId xmlns:a16="http://schemas.microsoft.com/office/drawing/2014/main" id="{B991FDF2-E506-23C4-571D-7A05AE8D54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67075" y="4800600"/>
            <a:ext cx="1838325" cy="51911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zh-CN" altLang="en-US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主要结论</a:t>
            </a:r>
          </a:p>
        </p:txBody>
      </p:sp>
      <p:sp>
        <p:nvSpPr>
          <p:cNvPr id="37898" name="Text Box 1034">
            <a:extLst>
              <a:ext uri="{FF2B5EF4-FFF2-40B4-BE49-F238E27FC236}">
                <a16:creationId xmlns:a16="http://schemas.microsoft.com/office/drawing/2014/main" id="{B71763B4-A341-C1A8-6B54-9DB2ED3142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" y="711200"/>
            <a:ext cx="76962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400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第 五 节        二次型及其标准形</a:t>
            </a:r>
          </a:p>
        </p:txBody>
      </p:sp>
      <p:sp>
        <p:nvSpPr>
          <p:cNvPr id="37899" name="Text Box 1035">
            <a:hlinkClick r:id="rId5" action="ppaction://hlinksldjump" highlightClick="1"/>
            <a:hlinkHover r:id="" action="ppaction://macro?name=Macro1" highlightClick="1"/>
            <a:extLst>
              <a:ext uri="{FF2B5EF4-FFF2-40B4-BE49-F238E27FC236}">
                <a16:creationId xmlns:a16="http://schemas.microsoft.com/office/drawing/2014/main" id="{8F7FA3EE-2E95-17F4-C607-02C01203CF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67075" y="4114800"/>
            <a:ext cx="1762125" cy="51911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zh-CN" altLang="en-US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合同矩阵</a:t>
            </a:r>
          </a:p>
        </p:txBody>
      </p:sp>
      <p:pic>
        <p:nvPicPr>
          <p:cNvPr id="37901" name="Picture 1037">
            <a:extLst>
              <a:ext uri="{FF2B5EF4-FFF2-40B4-BE49-F238E27FC236}">
                <a16:creationId xmlns:a16="http://schemas.microsoft.com/office/drawing/2014/main" id="{F1DDB303-4A5A-CA3D-2409-1FD08A2942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8950" y="2871788"/>
            <a:ext cx="323850" cy="32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902" name="Picture 1038">
            <a:extLst>
              <a:ext uri="{FF2B5EF4-FFF2-40B4-BE49-F238E27FC236}">
                <a16:creationId xmlns:a16="http://schemas.microsoft.com/office/drawing/2014/main" id="{9D954EAC-6521-2F3E-05AC-A0C85D2AE3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8950" y="3567113"/>
            <a:ext cx="323850" cy="32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903" name="Picture 1039">
            <a:extLst>
              <a:ext uri="{FF2B5EF4-FFF2-40B4-BE49-F238E27FC236}">
                <a16:creationId xmlns:a16="http://schemas.microsoft.com/office/drawing/2014/main" id="{8B4ACE89-3FB9-1BE8-56AD-E3D8949F8D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8950" y="4243388"/>
            <a:ext cx="323850" cy="32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904" name="Picture 1040">
            <a:extLst>
              <a:ext uri="{FF2B5EF4-FFF2-40B4-BE49-F238E27FC236}">
                <a16:creationId xmlns:a16="http://schemas.microsoft.com/office/drawing/2014/main" id="{CA4DDD10-172C-20B3-045B-9F9E8B4692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4918075"/>
            <a:ext cx="323850" cy="32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906" name="Text Box 1042">
            <a:hlinkClick r:id="rId7" action="ppaction://hlinksldjump" highlightClick="1"/>
            <a:hlinkHover r:id="" action="ppaction://macro?name=Macro1" highlightClick="1"/>
            <a:extLst>
              <a:ext uri="{FF2B5EF4-FFF2-40B4-BE49-F238E27FC236}">
                <a16:creationId xmlns:a16="http://schemas.microsoft.com/office/drawing/2014/main" id="{17D133ED-483B-B570-8EC9-6C217DBEBD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67075" y="5486400"/>
            <a:ext cx="1076325" cy="51911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zh-CN" altLang="en-US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举例</a:t>
            </a:r>
          </a:p>
        </p:txBody>
      </p:sp>
      <p:pic>
        <p:nvPicPr>
          <p:cNvPr id="37907" name="Picture 1043">
            <a:extLst>
              <a:ext uri="{FF2B5EF4-FFF2-40B4-BE49-F238E27FC236}">
                <a16:creationId xmlns:a16="http://schemas.microsoft.com/office/drawing/2014/main" id="{30E2F55B-6E10-2465-ECA0-0BE1F8A3B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5603875"/>
            <a:ext cx="323850" cy="32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cover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9" name="Text Box 11">
            <a:extLst>
              <a:ext uri="{FF2B5EF4-FFF2-40B4-BE49-F238E27FC236}">
                <a16:creationId xmlns:a16="http://schemas.microsoft.com/office/drawing/2014/main" id="{DDCD3D20-DA4C-BE22-20D2-C8FE660495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588" y="1692275"/>
            <a:ext cx="77724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/>
              <a:t>        </a:t>
            </a:r>
            <a:r>
              <a:rPr lang="zh-CN" altLang="en-US"/>
              <a:t>在解析几何中</a:t>
            </a:r>
            <a:r>
              <a:rPr lang="en-US" altLang="zh-CN"/>
              <a:t>, </a:t>
            </a:r>
            <a:r>
              <a:rPr lang="zh-CN" altLang="en-US"/>
              <a:t>为了便于研究二次曲线</a:t>
            </a:r>
          </a:p>
        </p:txBody>
      </p:sp>
      <p:graphicFrame>
        <p:nvGraphicFramePr>
          <p:cNvPr id="7180" name="Object 12">
            <a:extLst>
              <a:ext uri="{FF2B5EF4-FFF2-40B4-BE49-F238E27FC236}">
                <a16:creationId xmlns:a16="http://schemas.microsoft.com/office/drawing/2014/main" id="{855E14C1-6839-5081-C7E2-75ADB6F2566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998788" y="3711575"/>
          <a:ext cx="3581400" cy="1171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396800" imgH="457200" progId="Equation.3">
                  <p:embed/>
                </p:oleObj>
              </mc:Choice>
              <mc:Fallback>
                <p:oleObj name="Equation" r:id="rId2" imgW="1396800" imgH="457200" progId="Equation.3">
                  <p:embed/>
                  <p:pic>
                    <p:nvPicPr>
                      <p:cNvPr id="7180" name="Object 12">
                        <a:extLst>
                          <a:ext uri="{FF2B5EF4-FFF2-40B4-BE49-F238E27FC236}">
                            <a16:creationId xmlns:a16="http://schemas.microsoft.com/office/drawing/2014/main" id="{855E14C1-6839-5081-C7E2-75ADB6F2566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98788" y="3711575"/>
                        <a:ext cx="3581400" cy="1171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81" name="Text Box 13">
            <a:extLst>
              <a:ext uri="{FF2B5EF4-FFF2-40B4-BE49-F238E27FC236}">
                <a16:creationId xmlns:a16="http://schemas.microsoft.com/office/drawing/2014/main" id="{27600C70-5635-D9E3-4862-C25FEAA9F1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588" y="5018088"/>
            <a:ext cx="40386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/>
              <a:t>把方程化为标准形</a:t>
            </a:r>
          </a:p>
        </p:txBody>
      </p:sp>
      <p:graphicFrame>
        <p:nvGraphicFramePr>
          <p:cNvPr id="7182" name="Object 14">
            <a:extLst>
              <a:ext uri="{FF2B5EF4-FFF2-40B4-BE49-F238E27FC236}">
                <a16:creationId xmlns:a16="http://schemas.microsoft.com/office/drawing/2014/main" id="{4769D0D7-AC63-045F-D2F8-592084A227B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111500" y="5661025"/>
          <a:ext cx="3124200" cy="749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952200" imgH="228600" progId="Equation.3">
                  <p:embed/>
                </p:oleObj>
              </mc:Choice>
              <mc:Fallback>
                <p:oleObj name="Equation" r:id="rId4" imgW="952200" imgH="228600" progId="Equation.3">
                  <p:embed/>
                  <p:pic>
                    <p:nvPicPr>
                      <p:cNvPr id="7182" name="Object 14">
                        <a:extLst>
                          <a:ext uri="{FF2B5EF4-FFF2-40B4-BE49-F238E27FC236}">
                            <a16:creationId xmlns:a16="http://schemas.microsoft.com/office/drawing/2014/main" id="{4769D0D7-AC63-045F-D2F8-592084A227B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11500" y="5661025"/>
                        <a:ext cx="3124200" cy="749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201" name="Rectangle 33">
            <a:extLst>
              <a:ext uri="{FF2B5EF4-FFF2-40B4-BE49-F238E27FC236}">
                <a16:creationId xmlns:a16="http://schemas.microsoft.com/office/drawing/2014/main" id="{53B4E7C9-D6C2-F9EA-67A6-6B48B6E88F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8588" y="3036888"/>
            <a:ext cx="75057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/>
              <a:t>的几何性质</a:t>
            </a:r>
            <a:r>
              <a:rPr lang="en-US" altLang="zh-CN"/>
              <a:t>, </a:t>
            </a:r>
            <a:r>
              <a:rPr lang="zh-CN" altLang="en-US"/>
              <a:t>我们可以选择适当的坐标旋转变换</a:t>
            </a:r>
          </a:p>
        </p:txBody>
      </p:sp>
      <p:sp>
        <p:nvSpPr>
          <p:cNvPr id="7202" name="Rectangle 34">
            <a:extLst>
              <a:ext uri="{FF2B5EF4-FFF2-40B4-BE49-F238E27FC236}">
                <a16:creationId xmlns:a16="http://schemas.microsoft.com/office/drawing/2014/main" id="{471414F0-4E3F-BEB6-EC40-200FBDED1D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2900" y="2351088"/>
            <a:ext cx="5792788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/>
              <a:t> </a:t>
            </a:r>
            <a:r>
              <a:rPr lang="en-US" altLang="zh-CN" b="0" i="1"/>
              <a:t>ax</a:t>
            </a:r>
            <a:r>
              <a:rPr lang="en-US" altLang="zh-CN" baseline="30000"/>
              <a:t>2</a:t>
            </a:r>
            <a:r>
              <a:rPr lang="en-US" altLang="zh-CN"/>
              <a:t> + </a:t>
            </a:r>
            <a:r>
              <a:rPr lang="en-US" altLang="zh-CN" b="0" i="1"/>
              <a:t>bxy</a:t>
            </a:r>
            <a:r>
              <a:rPr lang="en-US" altLang="zh-CN" i="1"/>
              <a:t> +</a:t>
            </a:r>
            <a:r>
              <a:rPr lang="en-US" altLang="zh-CN"/>
              <a:t> </a:t>
            </a:r>
            <a:r>
              <a:rPr lang="en-US" altLang="zh-CN" b="0" i="1"/>
              <a:t>cy</a:t>
            </a:r>
            <a:r>
              <a:rPr lang="en-US" altLang="zh-CN" baseline="30000"/>
              <a:t>2</a:t>
            </a:r>
            <a:r>
              <a:rPr lang="en-US" altLang="zh-CN"/>
              <a:t> = 1                           (1)</a:t>
            </a:r>
          </a:p>
        </p:txBody>
      </p:sp>
      <p:sp>
        <p:nvSpPr>
          <p:cNvPr id="7203" name="Rectangle 35">
            <a:extLst>
              <a:ext uri="{FF2B5EF4-FFF2-40B4-BE49-F238E27FC236}">
                <a16:creationId xmlns:a16="http://schemas.microsoft.com/office/drawing/2014/main" id="{C6F41341-BB7C-628C-A31D-D9583146CD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8188" y="771525"/>
            <a:ext cx="38862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/>
              <a:t> </a:t>
            </a:r>
            <a:r>
              <a:rPr lang="zh-CN" altLang="en-US" sz="360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一、问题的提出</a:t>
            </a:r>
          </a:p>
        </p:txBody>
      </p:sp>
    </p:spTree>
  </p:cSld>
  <p:clrMapOvr>
    <a:masterClrMapping/>
  </p:clrMapOvr>
  <p:transition>
    <p:cover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1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2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2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7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71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7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9" grpId="0" build="p" autoUpdateAnimBg="0"/>
      <p:bldP spid="7181" grpId="0" build="p" autoUpdateAnimBg="0"/>
      <p:bldP spid="7201" grpId="0" build="p" autoUpdateAnimBg="0" advAuto="0"/>
      <p:bldP spid="7202" grpId="0" build="p" autoUpdateAnimBg="0" advAuto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1" name="Rectangle 29">
            <a:extLst>
              <a:ext uri="{FF2B5EF4-FFF2-40B4-BE49-F238E27FC236}">
                <a16:creationId xmlns:a16="http://schemas.microsoft.com/office/drawing/2014/main" id="{818C15EF-39E0-3E8B-E922-340C8D89E5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8675" y="2097088"/>
            <a:ext cx="831532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 dirty="0"/>
              <a:t>(1) </a:t>
            </a:r>
            <a:r>
              <a:rPr lang="zh-CN" altLang="en-US" dirty="0"/>
              <a:t>式的左边是一个二次多项式</a:t>
            </a:r>
            <a:r>
              <a:rPr lang="en-US" altLang="zh-CN" dirty="0"/>
              <a:t>, </a:t>
            </a:r>
            <a:r>
              <a:rPr lang="zh-CN" altLang="en-US" dirty="0"/>
              <a:t>从代数学的观点看</a:t>
            </a:r>
            <a:r>
              <a:rPr lang="en-US" altLang="zh-CN" dirty="0"/>
              <a:t>, </a:t>
            </a:r>
          </a:p>
        </p:txBody>
      </p:sp>
      <p:sp>
        <p:nvSpPr>
          <p:cNvPr id="8222" name="Rectangle 30">
            <a:extLst>
              <a:ext uri="{FF2B5EF4-FFF2-40B4-BE49-F238E27FC236}">
                <a16:creationId xmlns:a16="http://schemas.microsoft.com/office/drawing/2014/main" id="{546C03B4-261B-B84F-BC50-F6AEB2791E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3350" y="2782888"/>
            <a:ext cx="90106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dirty="0"/>
              <a:t>化标准形的过程就是通过变量的线性变换化简一个二次</a:t>
            </a:r>
          </a:p>
        </p:txBody>
      </p:sp>
      <p:sp>
        <p:nvSpPr>
          <p:cNvPr id="8223" name="Rectangle 31">
            <a:extLst>
              <a:ext uri="{FF2B5EF4-FFF2-40B4-BE49-F238E27FC236}">
                <a16:creationId xmlns:a16="http://schemas.microsoft.com/office/drawing/2014/main" id="{C6429EEF-852D-06CD-4178-384B9A01AD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3350" y="3468688"/>
            <a:ext cx="55181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dirty="0"/>
              <a:t>齐次多项式</a:t>
            </a:r>
            <a:r>
              <a:rPr lang="en-US" altLang="zh-CN" dirty="0"/>
              <a:t>,  </a:t>
            </a:r>
            <a:r>
              <a:rPr lang="zh-CN" altLang="en-US" dirty="0">
                <a:solidFill>
                  <a:srgbClr val="FF0000"/>
                </a:solidFill>
              </a:rPr>
              <a:t>使它只含有平方项</a:t>
            </a:r>
            <a:r>
              <a:rPr lang="en-US" altLang="zh-CN" dirty="0"/>
              <a:t>. </a:t>
            </a:r>
          </a:p>
        </p:txBody>
      </p:sp>
      <p:sp>
        <p:nvSpPr>
          <p:cNvPr id="8224" name="Rectangle 32">
            <a:extLst>
              <a:ext uri="{FF2B5EF4-FFF2-40B4-BE49-F238E27FC236}">
                <a16:creationId xmlns:a16="http://schemas.microsoft.com/office/drawing/2014/main" id="{114810D0-409C-EDDE-A635-37ABED7640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3350" y="4154488"/>
            <a:ext cx="55181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/>
              <a:t>理论问题或实际问题中常会遇到</a:t>
            </a:r>
            <a:r>
              <a:rPr lang="en-US" altLang="zh-CN"/>
              <a:t>. </a:t>
            </a:r>
          </a:p>
        </p:txBody>
      </p:sp>
      <p:sp>
        <p:nvSpPr>
          <p:cNvPr id="8226" name="Rectangle 34">
            <a:extLst>
              <a:ext uri="{FF2B5EF4-FFF2-40B4-BE49-F238E27FC236}">
                <a16:creationId xmlns:a16="http://schemas.microsoft.com/office/drawing/2014/main" id="{569BE37B-C051-E486-AE96-5403644D1D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3350" y="4854575"/>
            <a:ext cx="90106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/>
              <a:t>一般化</a:t>
            </a:r>
            <a:r>
              <a:rPr lang="en-US" altLang="zh-CN"/>
              <a:t>,  </a:t>
            </a:r>
            <a:r>
              <a:rPr lang="zh-CN" altLang="en-US"/>
              <a:t>讨论 </a:t>
            </a:r>
            <a:r>
              <a:rPr lang="en-US" altLang="zh-CN" b="0" i="1"/>
              <a:t>n</a:t>
            </a:r>
            <a:r>
              <a:rPr lang="en-US" altLang="zh-CN"/>
              <a:t> </a:t>
            </a:r>
            <a:r>
              <a:rPr lang="zh-CN" altLang="en-US"/>
              <a:t>个变量的二次齐次多项式的化简问题</a:t>
            </a:r>
            <a:r>
              <a:rPr lang="en-US" altLang="zh-CN"/>
              <a:t>.</a:t>
            </a:r>
          </a:p>
        </p:txBody>
      </p:sp>
      <p:sp>
        <p:nvSpPr>
          <p:cNvPr id="8227" name="Rectangle 35">
            <a:extLst>
              <a:ext uri="{FF2B5EF4-FFF2-40B4-BE49-F238E27FC236}">
                <a16:creationId xmlns:a16="http://schemas.microsoft.com/office/drawing/2014/main" id="{F81602F0-BC58-077D-C2EE-3EE4D27ADA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64163" y="3478213"/>
            <a:ext cx="3779837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/>
              <a:t>这样一个问题</a:t>
            </a:r>
            <a:r>
              <a:rPr lang="en-US" altLang="zh-CN"/>
              <a:t>, </a:t>
            </a:r>
            <a:r>
              <a:rPr lang="zh-CN" altLang="en-US"/>
              <a:t>在许多</a:t>
            </a:r>
          </a:p>
        </p:txBody>
      </p:sp>
      <p:sp>
        <p:nvSpPr>
          <p:cNvPr id="8228" name="Rectangle 36">
            <a:extLst>
              <a:ext uri="{FF2B5EF4-FFF2-40B4-BE49-F238E27FC236}">
                <a16:creationId xmlns:a16="http://schemas.microsoft.com/office/drawing/2014/main" id="{E40ADB82-2477-7325-2314-A3A3CE1F13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35600" y="4133850"/>
            <a:ext cx="37084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/>
              <a:t>现在我们把这类问题</a:t>
            </a:r>
          </a:p>
        </p:txBody>
      </p:sp>
      <p:sp>
        <p:nvSpPr>
          <p:cNvPr id="8229" name="Rectangle 37">
            <a:extLst>
              <a:ext uri="{FF2B5EF4-FFF2-40B4-BE49-F238E27FC236}">
                <a16:creationId xmlns:a16="http://schemas.microsoft.com/office/drawing/2014/main" id="{0F0A3277-9834-93AA-EF4E-12B6CE3C4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08225" y="765175"/>
            <a:ext cx="5792788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/>
              <a:t> </a:t>
            </a:r>
            <a:r>
              <a:rPr lang="en-US" altLang="zh-CN" b="0" i="1"/>
              <a:t>ax</a:t>
            </a:r>
            <a:r>
              <a:rPr lang="en-US" altLang="zh-CN" baseline="30000"/>
              <a:t>2</a:t>
            </a:r>
            <a:r>
              <a:rPr lang="en-US" altLang="zh-CN"/>
              <a:t> + </a:t>
            </a:r>
            <a:r>
              <a:rPr lang="en-US" altLang="zh-CN" b="0" i="1"/>
              <a:t>bxy</a:t>
            </a:r>
            <a:r>
              <a:rPr lang="en-US" altLang="zh-CN" i="1"/>
              <a:t> +</a:t>
            </a:r>
            <a:r>
              <a:rPr lang="en-US" altLang="zh-CN"/>
              <a:t> </a:t>
            </a:r>
            <a:r>
              <a:rPr lang="en-US" altLang="zh-CN" b="0" i="1"/>
              <a:t>cy</a:t>
            </a:r>
            <a:r>
              <a:rPr lang="en-US" altLang="zh-CN" baseline="30000"/>
              <a:t>2</a:t>
            </a:r>
            <a:r>
              <a:rPr lang="en-US" altLang="zh-CN"/>
              <a:t> = 1                           (1)</a:t>
            </a:r>
          </a:p>
        </p:txBody>
      </p:sp>
      <p:sp>
        <p:nvSpPr>
          <p:cNvPr id="8230" name="Line 38">
            <a:extLst>
              <a:ext uri="{FF2B5EF4-FFF2-40B4-BE49-F238E27FC236}">
                <a16:creationId xmlns:a16="http://schemas.microsoft.com/office/drawing/2014/main" id="{89777623-0FBD-4FFA-9D80-22F8048998DD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1341438"/>
            <a:ext cx="9144000" cy="0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ransition>
    <p:cover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2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2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82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8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82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8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82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21" grpId="0" build="p" autoUpdateAnimBg="0"/>
      <p:bldP spid="8222" grpId="0" build="p" autoUpdateAnimBg="0" advAuto="0"/>
      <p:bldP spid="8223" grpId="0" build="p" autoUpdateAnimBg="0" advAuto="0"/>
      <p:bldP spid="8224" grpId="0" build="p" autoUpdateAnimBg="0"/>
      <p:bldP spid="8226" grpId="0" build="p" autoUpdateAnimBg="0"/>
      <p:bldP spid="8227" grpId="0"/>
      <p:bldP spid="822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6" name="Text Box 10">
            <a:extLst>
              <a:ext uri="{FF2B5EF4-FFF2-40B4-BE49-F238E27FC236}">
                <a16:creationId xmlns:a16="http://schemas.microsoft.com/office/drawing/2014/main" id="{3AB7EF61-7349-8532-39B9-E503DA8A33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1288" y="5737225"/>
            <a:ext cx="79248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/>
              <a:t>于是 </a:t>
            </a:r>
            <a:r>
              <a:rPr lang="en-US" altLang="zh-CN"/>
              <a:t>(2) </a:t>
            </a:r>
            <a:r>
              <a:rPr lang="zh-CN" altLang="en-US"/>
              <a:t>式可写成</a:t>
            </a:r>
          </a:p>
        </p:txBody>
      </p:sp>
      <p:sp>
        <p:nvSpPr>
          <p:cNvPr id="9245" name="Rectangle 29">
            <a:extLst>
              <a:ext uri="{FF2B5EF4-FFF2-40B4-BE49-F238E27FC236}">
                <a16:creationId xmlns:a16="http://schemas.microsoft.com/office/drawing/2014/main" id="{D0197A1E-3500-C024-31DB-63A32155EF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4688" y="765175"/>
            <a:ext cx="49530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360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二、二次型的概念</a:t>
            </a:r>
          </a:p>
        </p:txBody>
      </p:sp>
      <p:sp>
        <p:nvSpPr>
          <p:cNvPr id="9246" name="Rectangle 30">
            <a:extLst>
              <a:ext uri="{FF2B5EF4-FFF2-40B4-BE49-F238E27FC236}">
                <a16:creationId xmlns:a16="http://schemas.microsoft.com/office/drawing/2014/main" id="{40D9A15B-80DD-AB8B-690F-129E713B49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4688" y="1684338"/>
            <a:ext cx="609600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20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定义 </a:t>
            </a:r>
            <a:r>
              <a:rPr lang="en-US" altLang="zh-CN" sz="320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8</a:t>
            </a:r>
            <a:r>
              <a:rPr lang="en-US" altLang="zh-CN"/>
              <a:t>   </a:t>
            </a:r>
            <a:r>
              <a:rPr lang="en-US" altLang="zh-CN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zh-CN" altLang="en-US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称 </a:t>
            </a:r>
            <a:r>
              <a:rPr lang="en-US" altLang="zh-CN" b="0" i="1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n</a:t>
            </a:r>
            <a:r>
              <a:rPr lang="en-US" altLang="zh-CN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zh-CN" altLang="en-US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个变量的二次齐次式</a:t>
            </a:r>
          </a:p>
        </p:txBody>
      </p:sp>
      <p:sp>
        <p:nvSpPr>
          <p:cNvPr id="9247" name="Rectangle 31">
            <a:extLst>
              <a:ext uri="{FF2B5EF4-FFF2-40B4-BE49-F238E27FC236}">
                <a16:creationId xmlns:a16="http://schemas.microsoft.com/office/drawing/2014/main" id="{8F4082E0-A73D-8E0D-79B0-DC22B59E08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6450" y="2370138"/>
            <a:ext cx="7259638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b="0" i="1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f</a:t>
            </a:r>
            <a:r>
              <a:rPr lang="en-US" altLang="zh-CN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(</a:t>
            </a:r>
            <a:r>
              <a:rPr lang="en-US" altLang="zh-CN" b="0" i="1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x</a:t>
            </a:r>
            <a:r>
              <a:rPr lang="en-US" altLang="zh-CN" baseline="-2500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1</a:t>
            </a:r>
            <a:r>
              <a:rPr lang="en-US" altLang="zh-CN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, </a:t>
            </a:r>
            <a:r>
              <a:rPr lang="en-US" altLang="zh-CN" b="0" i="1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x</a:t>
            </a:r>
            <a:r>
              <a:rPr lang="en-US" altLang="zh-CN" baseline="-2500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2</a:t>
            </a:r>
            <a:r>
              <a:rPr lang="en-US" altLang="zh-CN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, ··· , </a:t>
            </a:r>
            <a:r>
              <a:rPr lang="en-US" altLang="zh-CN" b="0" i="1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x</a:t>
            </a:r>
            <a:r>
              <a:rPr lang="en-US" altLang="zh-CN" b="0" i="1" baseline="-2500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n</a:t>
            </a:r>
            <a:r>
              <a:rPr lang="en-US" altLang="zh-CN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) = </a:t>
            </a:r>
            <a:r>
              <a:rPr lang="en-US" altLang="zh-CN" b="0" i="1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</a:t>
            </a:r>
            <a:r>
              <a:rPr lang="en-US" altLang="zh-CN" baseline="-2500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11</a:t>
            </a:r>
            <a:r>
              <a:rPr lang="en-US" altLang="zh-CN" b="0" i="1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x</a:t>
            </a:r>
            <a:r>
              <a:rPr lang="en-US" altLang="zh-CN" baseline="-2500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1</a:t>
            </a:r>
            <a:r>
              <a:rPr lang="en-US" altLang="zh-CN" baseline="3000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2</a:t>
            </a:r>
            <a:r>
              <a:rPr lang="en-US" altLang="zh-CN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+ </a:t>
            </a:r>
            <a:r>
              <a:rPr lang="en-US" altLang="zh-CN" b="0" i="1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</a:t>
            </a:r>
            <a:r>
              <a:rPr lang="en-US" altLang="zh-CN" baseline="-2500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22</a:t>
            </a:r>
            <a:r>
              <a:rPr lang="en-US" altLang="zh-CN" b="0" i="1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x</a:t>
            </a:r>
            <a:r>
              <a:rPr lang="en-US" altLang="zh-CN" baseline="-2500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2</a:t>
            </a:r>
            <a:r>
              <a:rPr lang="en-US" altLang="zh-CN" baseline="3000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2</a:t>
            </a:r>
            <a:r>
              <a:rPr lang="en-US" altLang="zh-CN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+ ··· + </a:t>
            </a:r>
            <a:r>
              <a:rPr lang="en-US" altLang="zh-CN" b="0" i="1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</a:t>
            </a:r>
            <a:r>
              <a:rPr lang="en-US" altLang="zh-CN" b="0" i="1" baseline="-2500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nn</a:t>
            </a:r>
            <a:r>
              <a:rPr lang="en-US" altLang="zh-CN" b="0" i="1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x</a:t>
            </a:r>
            <a:r>
              <a:rPr lang="en-US" altLang="zh-CN" b="0" i="1" baseline="-2500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n</a:t>
            </a:r>
            <a:r>
              <a:rPr lang="en-US" altLang="zh-CN" baseline="3000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2</a:t>
            </a:r>
            <a:r>
              <a:rPr lang="en-US" altLang="zh-CN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+ </a:t>
            </a:r>
          </a:p>
        </p:txBody>
      </p:sp>
      <p:sp>
        <p:nvSpPr>
          <p:cNvPr id="9248" name="Rectangle 32">
            <a:extLst>
              <a:ext uri="{FF2B5EF4-FFF2-40B4-BE49-F238E27FC236}">
                <a16:creationId xmlns:a16="http://schemas.microsoft.com/office/drawing/2014/main" id="{5A1794F8-1035-71AA-54A3-FE511F5ED8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27200" y="3055938"/>
            <a:ext cx="73088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2</a:t>
            </a:r>
            <a:r>
              <a:rPr lang="en-US" altLang="zh-CN" b="0" i="1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</a:t>
            </a:r>
            <a:r>
              <a:rPr lang="en-US" altLang="zh-CN" baseline="-2500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12</a:t>
            </a:r>
            <a:r>
              <a:rPr lang="en-US" altLang="zh-CN" b="0" i="1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x</a:t>
            </a:r>
            <a:r>
              <a:rPr lang="en-US" altLang="zh-CN" baseline="-2500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1</a:t>
            </a:r>
            <a:r>
              <a:rPr lang="en-US" altLang="zh-CN" b="0" i="1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x</a:t>
            </a:r>
            <a:r>
              <a:rPr lang="en-US" altLang="zh-CN" baseline="-2500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2</a:t>
            </a:r>
            <a:r>
              <a:rPr lang="en-US" altLang="zh-CN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+ 2</a:t>
            </a:r>
            <a:r>
              <a:rPr lang="en-US" altLang="zh-CN" b="0" i="1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</a:t>
            </a:r>
            <a:r>
              <a:rPr lang="en-US" altLang="zh-CN" baseline="-2500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13</a:t>
            </a:r>
            <a:r>
              <a:rPr lang="en-US" altLang="zh-CN" b="0" i="1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x</a:t>
            </a:r>
            <a:r>
              <a:rPr lang="en-US" altLang="zh-CN" baseline="-2500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1</a:t>
            </a:r>
            <a:r>
              <a:rPr lang="en-US" altLang="zh-CN" b="0" i="1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x</a:t>
            </a:r>
            <a:r>
              <a:rPr lang="en-US" altLang="zh-CN" baseline="-2500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3</a:t>
            </a:r>
            <a:r>
              <a:rPr lang="en-US" altLang="zh-CN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+ ··· + 2</a:t>
            </a:r>
            <a:r>
              <a:rPr lang="en-US" altLang="zh-CN" b="0" i="1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</a:t>
            </a:r>
            <a:r>
              <a:rPr lang="en-US" altLang="zh-CN" b="0" i="1" baseline="-2500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n</a:t>
            </a:r>
            <a:r>
              <a:rPr lang="en-US" altLang="zh-CN" baseline="-2500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</a:rPr>
              <a:t>-</a:t>
            </a:r>
            <a:r>
              <a:rPr lang="en-US" altLang="zh-CN" baseline="-2500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1,</a:t>
            </a:r>
            <a:r>
              <a:rPr lang="en-US" altLang="zh-CN" b="0" i="1" baseline="-2500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n</a:t>
            </a:r>
            <a:r>
              <a:rPr lang="en-US" altLang="zh-CN" b="0" i="1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x</a:t>
            </a:r>
            <a:r>
              <a:rPr lang="en-US" altLang="zh-CN" b="0" i="1" baseline="-2500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n</a:t>
            </a:r>
            <a:r>
              <a:rPr lang="en-US" altLang="zh-CN" baseline="-2500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</a:rPr>
              <a:t>-</a:t>
            </a:r>
            <a:r>
              <a:rPr lang="en-US" altLang="zh-CN" baseline="-2500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1</a:t>
            </a:r>
            <a:r>
              <a:rPr lang="en-US" altLang="zh-CN" b="0" i="1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x</a:t>
            </a:r>
            <a:r>
              <a:rPr lang="en-US" altLang="zh-CN" b="0" i="1" baseline="-2500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n</a:t>
            </a:r>
            <a:r>
              <a:rPr lang="en-US" altLang="zh-CN" baseline="-2500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                </a:t>
            </a:r>
            <a:r>
              <a:rPr lang="en-US" altLang="zh-CN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(2)</a:t>
            </a:r>
          </a:p>
        </p:txBody>
      </p:sp>
      <p:sp>
        <p:nvSpPr>
          <p:cNvPr id="9249" name="Rectangle 33">
            <a:extLst>
              <a:ext uri="{FF2B5EF4-FFF2-40B4-BE49-F238E27FC236}">
                <a16:creationId xmlns:a16="http://schemas.microsoft.com/office/drawing/2014/main" id="{85C5BAF9-62DB-FBA0-2BC8-7EC35D421E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1288" y="3741738"/>
            <a:ext cx="243840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dirty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为</a:t>
            </a:r>
            <a:r>
              <a:rPr lang="zh-CN" altLang="en-US" sz="3200" u="sng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二次型</a:t>
            </a:r>
            <a:r>
              <a:rPr lang="en-US" altLang="zh-CN" dirty="0"/>
              <a:t>.</a:t>
            </a:r>
          </a:p>
        </p:txBody>
      </p:sp>
      <p:sp>
        <p:nvSpPr>
          <p:cNvPr id="9250" name="Rectangle 34">
            <a:extLst>
              <a:ext uri="{FF2B5EF4-FFF2-40B4-BE49-F238E27FC236}">
                <a16:creationId xmlns:a16="http://schemas.microsoft.com/office/drawing/2014/main" id="{A4C0AA8A-5581-A238-1B26-2E306D5704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3288" y="4427538"/>
            <a:ext cx="34290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/>
              <a:t>取 </a:t>
            </a:r>
            <a:r>
              <a:rPr lang="en-US" altLang="zh-CN" b="0" i="1"/>
              <a:t>a</a:t>
            </a:r>
            <a:r>
              <a:rPr lang="en-US" altLang="zh-CN" b="0" i="1" baseline="-25000"/>
              <a:t>ij</a:t>
            </a:r>
            <a:r>
              <a:rPr lang="en-US" altLang="zh-CN" i="1"/>
              <a:t> = </a:t>
            </a:r>
            <a:r>
              <a:rPr lang="en-US" altLang="zh-CN" b="0" i="1"/>
              <a:t>a</a:t>
            </a:r>
            <a:r>
              <a:rPr lang="en-US" altLang="zh-CN" b="0" i="1" baseline="-25000"/>
              <a:t>ji</a:t>
            </a:r>
            <a:r>
              <a:rPr lang="en-US" altLang="zh-CN"/>
              <a:t> , </a:t>
            </a:r>
            <a:r>
              <a:rPr lang="zh-CN" altLang="en-US"/>
              <a:t>则</a:t>
            </a:r>
          </a:p>
        </p:txBody>
      </p:sp>
      <p:sp>
        <p:nvSpPr>
          <p:cNvPr id="9251" name="Rectangle 35">
            <a:extLst>
              <a:ext uri="{FF2B5EF4-FFF2-40B4-BE49-F238E27FC236}">
                <a16:creationId xmlns:a16="http://schemas.microsoft.com/office/drawing/2014/main" id="{609D9292-CF4B-D4AA-2AFC-A1704DEE96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11475" y="5037138"/>
            <a:ext cx="418147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b="0" dirty="0"/>
              <a:t>2</a:t>
            </a:r>
            <a:r>
              <a:rPr lang="en-US" altLang="zh-CN" b="0" i="1" dirty="0"/>
              <a:t>a</a:t>
            </a:r>
            <a:r>
              <a:rPr lang="en-US" altLang="zh-CN" b="0" i="1" baseline="-25000" dirty="0"/>
              <a:t>ij</a:t>
            </a:r>
            <a:r>
              <a:rPr lang="en-US" altLang="zh-CN" b="0" i="1" dirty="0"/>
              <a:t>x</a:t>
            </a:r>
            <a:r>
              <a:rPr lang="en-US" altLang="zh-CN" b="0" i="1" baseline="-25000" dirty="0"/>
              <a:t>i</a:t>
            </a:r>
            <a:r>
              <a:rPr lang="en-US" altLang="zh-CN" b="0" i="1" dirty="0"/>
              <a:t>x</a:t>
            </a:r>
            <a:r>
              <a:rPr lang="en-US" altLang="zh-CN" b="0" i="1" baseline="-25000" dirty="0"/>
              <a:t>j</a:t>
            </a:r>
            <a:r>
              <a:rPr lang="en-US" altLang="zh-CN" dirty="0"/>
              <a:t> = </a:t>
            </a:r>
            <a:r>
              <a:rPr lang="en-US" altLang="zh-CN" b="0" i="1" dirty="0" err="1"/>
              <a:t>a</a:t>
            </a:r>
            <a:r>
              <a:rPr lang="en-US" altLang="zh-CN" b="0" i="1" baseline="-25000" dirty="0" err="1"/>
              <a:t>ij</a:t>
            </a:r>
            <a:r>
              <a:rPr lang="en-US" altLang="zh-CN" b="0" i="1" dirty="0" err="1"/>
              <a:t>x</a:t>
            </a:r>
            <a:r>
              <a:rPr lang="en-US" altLang="zh-CN" b="0" i="1" baseline="-25000" dirty="0" err="1"/>
              <a:t>i</a:t>
            </a:r>
            <a:r>
              <a:rPr lang="en-US" altLang="zh-CN" b="0" i="1" dirty="0" err="1"/>
              <a:t>x</a:t>
            </a:r>
            <a:r>
              <a:rPr lang="en-US" altLang="zh-CN" b="0" i="1" baseline="-25000" dirty="0" err="1"/>
              <a:t>j</a:t>
            </a:r>
            <a:r>
              <a:rPr lang="en-US" altLang="zh-CN" i="1" dirty="0"/>
              <a:t> + </a:t>
            </a:r>
            <a:r>
              <a:rPr lang="en-US" altLang="zh-CN" b="0" i="1" dirty="0" err="1"/>
              <a:t>a</a:t>
            </a:r>
            <a:r>
              <a:rPr lang="en-US" altLang="zh-CN" b="0" i="1" baseline="-25000" dirty="0" err="1"/>
              <a:t>ji</a:t>
            </a:r>
            <a:r>
              <a:rPr lang="en-US" altLang="zh-CN" b="0" i="1" dirty="0" err="1"/>
              <a:t>x</a:t>
            </a:r>
            <a:r>
              <a:rPr lang="en-US" altLang="zh-CN" b="0" i="1" baseline="-25000" dirty="0" err="1"/>
              <a:t>j</a:t>
            </a:r>
            <a:r>
              <a:rPr lang="en-US" altLang="zh-CN" b="0" i="1" dirty="0" err="1"/>
              <a:t>x</a:t>
            </a:r>
            <a:r>
              <a:rPr lang="en-US" altLang="zh-CN" b="0" i="1" baseline="-25000" dirty="0" err="1"/>
              <a:t>i</a:t>
            </a:r>
            <a:r>
              <a:rPr lang="en-US" altLang="zh-CN" dirty="0"/>
              <a:t> , </a:t>
            </a:r>
          </a:p>
        </p:txBody>
      </p:sp>
    </p:spTree>
  </p:cSld>
  <p:clrMapOvr>
    <a:masterClrMapping/>
  </p:clrMapOvr>
  <p:transition>
    <p:cover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2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2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92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2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92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92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2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26" grpId="0" build="p" autoUpdateAnimBg="0" advAuto="0"/>
      <p:bldP spid="9246" grpId="0" build="p" autoUpdateAnimBg="0"/>
      <p:bldP spid="9247" grpId="0" build="p" autoUpdateAnimBg="0" advAuto="0"/>
      <p:bldP spid="9248" grpId="0" build="p" autoUpdateAnimBg="0" advAuto="0"/>
      <p:bldP spid="9249" grpId="0" build="p" autoUpdateAnimBg="0" advAuto="0"/>
      <p:bldP spid="9250" grpId="0" build="p" autoUpdateAnimBg="0"/>
      <p:bldP spid="9251" grpId="0" build="p" autoUpdateAnimBg="0" advAuto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0" name="Text Box 10">
            <a:extLst>
              <a:ext uri="{FF2B5EF4-FFF2-40B4-BE49-F238E27FC236}">
                <a16:creationId xmlns:a16="http://schemas.microsoft.com/office/drawing/2014/main" id="{3A359B70-4411-9FD9-B476-6AC67DD73C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313" y="619125"/>
            <a:ext cx="8131175" cy="1801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/>
              <a:t> </a:t>
            </a:r>
            <a:r>
              <a:rPr lang="en-US" altLang="zh-CN" b="0" i="1"/>
              <a:t>f</a:t>
            </a:r>
            <a:r>
              <a:rPr lang="en-US" altLang="zh-CN"/>
              <a:t>(</a:t>
            </a:r>
            <a:r>
              <a:rPr lang="en-US" altLang="zh-CN" b="0" i="1"/>
              <a:t>x</a:t>
            </a:r>
            <a:r>
              <a:rPr lang="en-US" altLang="zh-CN" baseline="-25000"/>
              <a:t>1</a:t>
            </a:r>
            <a:r>
              <a:rPr lang="en-US" altLang="zh-CN"/>
              <a:t> , </a:t>
            </a:r>
            <a:r>
              <a:rPr lang="en-US" altLang="zh-CN" b="0" i="1"/>
              <a:t>x</a:t>
            </a:r>
            <a:r>
              <a:rPr lang="en-US" altLang="zh-CN" baseline="-25000"/>
              <a:t>2</a:t>
            </a:r>
            <a:r>
              <a:rPr lang="en-US" altLang="zh-CN"/>
              <a:t> , </a:t>
            </a:r>
            <a:r>
              <a:rPr lang="en-US" altLang="zh-CN">
                <a:ea typeface="宋体" panose="02010600030101010101" pitchFamily="2" charset="-122"/>
                <a:cs typeface="Times New Roman" panose="02020603050405020304" pitchFamily="18" charset="0"/>
              </a:rPr>
              <a:t>···</a:t>
            </a:r>
            <a:r>
              <a:rPr lang="en-US" altLang="zh-CN"/>
              <a:t> , </a:t>
            </a:r>
            <a:r>
              <a:rPr lang="en-US" altLang="zh-CN" b="0" i="1"/>
              <a:t>x</a:t>
            </a:r>
            <a:r>
              <a:rPr lang="en-US" altLang="zh-CN" b="0" i="1" baseline="-25000"/>
              <a:t>n</a:t>
            </a:r>
            <a:r>
              <a:rPr lang="en-US" altLang="zh-CN"/>
              <a:t>) = </a:t>
            </a:r>
            <a:r>
              <a:rPr lang="en-US" altLang="zh-CN" b="0" i="1"/>
              <a:t>a</a:t>
            </a:r>
            <a:r>
              <a:rPr lang="en-US" altLang="zh-CN" baseline="-25000"/>
              <a:t>11</a:t>
            </a:r>
            <a:r>
              <a:rPr lang="en-US" altLang="zh-CN" b="0" i="1"/>
              <a:t>x</a:t>
            </a:r>
            <a:r>
              <a:rPr lang="en-US" altLang="zh-CN" baseline="-25000"/>
              <a:t>1</a:t>
            </a:r>
            <a:r>
              <a:rPr lang="en-US" altLang="zh-CN" baseline="30000"/>
              <a:t>2</a:t>
            </a:r>
            <a:r>
              <a:rPr lang="en-US" altLang="zh-CN"/>
              <a:t> + </a:t>
            </a:r>
            <a:r>
              <a:rPr lang="en-US" altLang="zh-CN" b="0" i="1"/>
              <a:t>a</a:t>
            </a:r>
            <a:r>
              <a:rPr lang="en-US" altLang="zh-CN" baseline="-25000"/>
              <a:t>12</a:t>
            </a:r>
            <a:r>
              <a:rPr lang="en-US" altLang="zh-CN" b="0" i="1"/>
              <a:t>x</a:t>
            </a:r>
            <a:r>
              <a:rPr lang="en-US" altLang="zh-CN" baseline="-25000"/>
              <a:t>1</a:t>
            </a:r>
            <a:r>
              <a:rPr lang="en-US" altLang="zh-CN" b="0" i="1"/>
              <a:t>x</a:t>
            </a:r>
            <a:r>
              <a:rPr lang="en-US" altLang="zh-CN" baseline="-25000"/>
              <a:t>2</a:t>
            </a:r>
            <a:r>
              <a:rPr lang="en-US" altLang="zh-CN"/>
              <a:t> + </a:t>
            </a:r>
            <a:r>
              <a:rPr lang="en-US" altLang="zh-CN">
                <a:ea typeface="宋体" panose="02010600030101010101" pitchFamily="2" charset="-122"/>
                <a:cs typeface="Times New Roman" panose="02020603050405020304" pitchFamily="18" charset="0"/>
              </a:rPr>
              <a:t>···</a:t>
            </a:r>
            <a:r>
              <a:rPr lang="en-US" altLang="zh-CN"/>
              <a:t> + </a:t>
            </a:r>
            <a:r>
              <a:rPr lang="en-US" altLang="zh-CN" b="0" i="1"/>
              <a:t>a</a:t>
            </a:r>
            <a:r>
              <a:rPr lang="en-US" altLang="zh-CN" baseline="-25000"/>
              <a:t>1</a:t>
            </a:r>
            <a:r>
              <a:rPr lang="en-US" altLang="zh-CN" b="0" i="1" baseline="-25000"/>
              <a:t>n</a:t>
            </a:r>
            <a:r>
              <a:rPr lang="en-US" altLang="zh-CN" b="0" i="1"/>
              <a:t>x</a:t>
            </a:r>
            <a:r>
              <a:rPr lang="en-US" altLang="zh-CN" baseline="-25000"/>
              <a:t>1</a:t>
            </a:r>
            <a:r>
              <a:rPr lang="en-US" altLang="zh-CN" b="0" i="1"/>
              <a:t>x</a:t>
            </a:r>
            <a:r>
              <a:rPr lang="en-US" altLang="zh-CN" b="0" i="1" baseline="-25000"/>
              <a:t>n</a:t>
            </a:r>
            <a:r>
              <a:rPr lang="en-US" altLang="zh-CN" i="1" baseline="-25000"/>
              <a:t> </a:t>
            </a:r>
            <a:r>
              <a:rPr lang="en-US" altLang="zh-CN"/>
              <a:t>+</a:t>
            </a:r>
          </a:p>
          <a:p>
            <a:pPr>
              <a:spcBef>
                <a:spcPct val="50000"/>
              </a:spcBef>
            </a:pPr>
            <a:r>
              <a:rPr lang="en-US" altLang="zh-CN" i="1"/>
              <a:t>                              </a:t>
            </a:r>
            <a:r>
              <a:rPr lang="en-US" altLang="zh-CN" b="0" i="1"/>
              <a:t>a</a:t>
            </a:r>
            <a:r>
              <a:rPr lang="en-US" altLang="zh-CN" baseline="-25000"/>
              <a:t>21</a:t>
            </a:r>
            <a:r>
              <a:rPr lang="en-US" altLang="zh-CN" b="0" i="1"/>
              <a:t>x</a:t>
            </a:r>
            <a:r>
              <a:rPr lang="en-US" altLang="zh-CN" baseline="-25000"/>
              <a:t>2</a:t>
            </a:r>
            <a:r>
              <a:rPr lang="en-US" altLang="zh-CN" b="0" i="1"/>
              <a:t>x</a:t>
            </a:r>
            <a:r>
              <a:rPr lang="en-US" altLang="zh-CN" baseline="-25000"/>
              <a:t>1</a:t>
            </a:r>
            <a:r>
              <a:rPr lang="en-US" altLang="zh-CN"/>
              <a:t> + </a:t>
            </a:r>
            <a:r>
              <a:rPr lang="en-US" altLang="zh-CN" b="0" i="1"/>
              <a:t>a</a:t>
            </a:r>
            <a:r>
              <a:rPr lang="en-US" altLang="zh-CN" baseline="-25000"/>
              <a:t>22</a:t>
            </a:r>
            <a:r>
              <a:rPr lang="en-US" altLang="zh-CN" b="0" i="1"/>
              <a:t>x</a:t>
            </a:r>
            <a:r>
              <a:rPr lang="en-US" altLang="zh-CN" baseline="-25000"/>
              <a:t>2</a:t>
            </a:r>
            <a:r>
              <a:rPr lang="en-US" altLang="zh-CN" baseline="30000"/>
              <a:t>2</a:t>
            </a:r>
            <a:r>
              <a:rPr lang="en-US" altLang="zh-CN"/>
              <a:t> + </a:t>
            </a:r>
            <a:r>
              <a:rPr lang="en-US" altLang="zh-CN">
                <a:ea typeface="宋体" panose="02010600030101010101" pitchFamily="2" charset="-122"/>
                <a:cs typeface="Times New Roman" panose="02020603050405020304" pitchFamily="18" charset="0"/>
              </a:rPr>
              <a:t>···</a:t>
            </a:r>
            <a:r>
              <a:rPr lang="en-US" altLang="zh-CN"/>
              <a:t> + </a:t>
            </a:r>
            <a:r>
              <a:rPr lang="en-US" altLang="zh-CN" b="0" i="1"/>
              <a:t>a</a:t>
            </a:r>
            <a:r>
              <a:rPr lang="en-US" altLang="zh-CN" baseline="-25000"/>
              <a:t>2</a:t>
            </a:r>
            <a:r>
              <a:rPr lang="en-US" altLang="zh-CN" b="0" i="1" baseline="-25000"/>
              <a:t>n</a:t>
            </a:r>
            <a:r>
              <a:rPr lang="en-US" altLang="zh-CN" b="0" i="1"/>
              <a:t>x</a:t>
            </a:r>
            <a:r>
              <a:rPr lang="en-US" altLang="zh-CN" baseline="-25000"/>
              <a:t>2</a:t>
            </a:r>
            <a:r>
              <a:rPr lang="en-US" altLang="zh-CN" b="0" i="1"/>
              <a:t>x</a:t>
            </a:r>
            <a:r>
              <a:rPr lang="en-US" altLang="zh-CN" b="0" i="1" baseline="-25000"/>
              <a:t>n</a:t>
            </a:r>
            <a:r>
              <a:rPr lang="en-US" altLang="zh-CN"/>
              <a:t> + ··· +</a:t>
            </a:r>
          </a:p>
          <a:p>
            <a:pPr>
              <a:spcBef>
                <a:spcPct val="50000"/>
              </a:spcBef>
            </a:pPr>
            <a:r>
              <a:rPr lang="en-US" altLang="zh-CN" b="0" i="1"/>
              <a:t>                              a</a:t>
            </a:r>
            <a:r>
              <a:rPr lang="en-US" altLang="zh-CN" b="0" i="1" baseline="-25000"/>
              <a:t>n</a:t>
            </a:r>
            <a:r>
              <a:rPr lang="en-US" altLang="zh-CN" baseline="-25000"/>
              <a:t>1</a:t>
            </a:r>
            <a:r>
              <a:rPr lang="en-US" altLang="zh-CN"/>
              <a:t> </a:t>
            </a:r>
            <a:r>
              <a:rPr lang="en-US" altLang="zh-CN" b="0" i="1"/>
              <a:t>x</a:t>
            </a:r>
            <a:r>
              <a:rPr lang="en-US" altLang="zh-CN" b="0" i="1" baseline="-25000"/>
              <a:t>n</a:t>
            </a:r>
            <a:r>
              <a:rPr lang="en-US" altLang="zh-CN" b="0" i="1"/>
              <a:t>x</a:t>
            </a:r>
            <a:r>
              <a:rPr lang="en-US" altLang="zh-CN" baseline="-25000"/>
              <a:t>1</a:t>
            </a:r>
            <a:r>
              <a:rPr lang="en-US" altLang="zh-CN"/>
              <a:t> + </a:t>
            </a:r>
            <a:r>
              <a:rPr lang="en-US" altLang="zh-CN" b="0" i="1"/>
              <a:t>a</a:t>
            </a:r>
            <a:r>
              <a:rPr lang="en-US" altLang="zh-CN" b="0" i="1" baseline="-25000"/>
              <a:t>n</a:t>
            </a:r>
            <a:r>
              <a:rPr lang="en-US" altLang="zh-CN" baseline="-25000"/>
              <a:t>2</a:t>
            </a:r>
            <a:r>
              <a:rPr lang="en-US" altLang="zh-CN" b="0" i="1"/>
              <a:t>x</a:t>
            </a:r>
            <a:r>
              <a:rPr lang="en-US" altLang="zh-CN" b="0" i="1" baseline="-25000"/>
              <a:t>n</a:t>
            </a:r>
            <a:r>
              <a:rPr lang="en-US" altLang="zh-CN" b="0" i="1"/>
              <a:t>x</a:t>
            </a:r>
            <a:r>
              <a:rPr lang="en-US" altLang="zh-CN" baseline="-25000"/>
              <a:t>2</a:t>
            </a:r>
            <a:r>
              <a:rPr lang="en-US" altLang="zh-CN"/>
              <a:t> + </a:t>
            </a:r>
            <a:r>
              <a:rPr lang="en-US" altLang="zh-CN">
                <a:ea typeface="宋体" panose="02010600030101010101" pitchFamily="2" charset="-122"/>
                <a:cs typeface="Times New Roman" panose="02020603050405020304" pitchFamily="18" charset="0"/>
              </a:rPr>
              <a:t>···</a:t>
            </a:r>
            <a:r>
              <a:rPr lang="en-US" altLang="zh-CN"/>
              <a:t> +</a:t>
            </a:r>
            <a:r>
              <a:rPr lang="en-US" altLang="zh-CN" b="0"/>
              <a:t> </a:t>
            </a:r>
            <a:r>
              <a:rPr lang="en-US" altLang="zh-CN" b="0" i="1"/>
              <a:t>a</a:t>
            </a:r>
            <a:r>
              <a:rPr lang="en-US" altLang="zh-CN" b="0" i="1" baseline="-25000"/>
              <a:t>nn</a:t>
            </a:r>
            <a:r>
              <a:rPr lang="en-US" altLang="zh-CN" b="0" i="1"/>
              <a:t>x</a:t>
            </a:r>
            <a:r>
              <a:rPr lang="en-US" altLang="zh-CN" b="0" i="1" baseline="-25000"/>
              <a:t>n</a:t>
            </a:r>
            <a:r>
              <a:rPr lang="en-US" altLang="zh-CN" baseline="30000"/>
              <a:t>2</a:t>
            </a:r>
            <a:r>
              <a:rPr lang="en-US" altLang="zh-CN"/>
              <a:t> </a:t>
            </a:r>
          </a:p>
        </p:txBody>
      </p:sp>
      <p:graphicFrame>
        <p:nvGraphicFramePr>
          <p:cNvPr id="10251" name="Object 11">
            <a:extLst>
              <a:ext uri="{FF2B5EF4-FFF2-40B4-BE49-F238E27FC236}">
                <a16:creationId xmlns:a16="http://schemas.microsoft.com/office/drawing/2014/main" id="{2FDCD602-DE2E-F975-1AF0-77838E4DF68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847975" y="2781300"/>
          <a:ext cx="5900738" cy="2478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463480" imgH="939600" progId="Equation.3">
                  <p:embed/>
                </p:oleObj>
              </mc:Choice>
              <mc:Fallback>
                <p:oleObj name="Equation" r:id="rId2" imgW="2463480" imgH="939600" progId="Equation.3">
                  <p:embed/>
                  <p:pic>
                    <p:nvPicPr>
                      <p:cNvPr id="10251" name="Object 11">
                        <a:extLst>
                          <a:ext uri="{FF2B5EF4-FFF2-40B4-BE49-F238E27FC236}">
                            <a16:creationId xmlns:a16="http://schemas.microsoft.com/office/drawing/2014/main" id="{2FDCD602-DE2E-F975-1AF0-77838E4DF68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47975" y="2781300"/>
                        <a:ext cx="5900738" cy="2478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52" name="Object 12">
            <a:extLst>
              <a:ext uri="{FF2B5EF4-FFF2-40B4-BE49-F238E27FC236}">
                <a16:creationId xmlns:a16="http://schemas.microsoft.com/office/drawing/2014/main" id="{013393D3-803E-AB3B-19F2-E46F83885FB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765425" y="5229225"/>
          <a:ext cx="2527300" cy="1219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002960" imgH="444240" progId="Equation.3">
                  <p:embed/>
                </p:oleObj>
              </mc:Choice>
              <mc:Fallback>
                <p:oleObj name="Equation" r:id="rId4" imgW="1002960" imgH="444240" progId="Equation.3">
                  <p:embed/>
                  <p:pic>
                    <p:nvPicPr>
                      <p:cNvPr id="10252" name="Object 12">
                        <a:extLst>
                          <a:ext uri="{FF2B5EF4-FFF2-40B4-BE49-F238E27FC236}">
                            <a16:creationId xmlns:a16="http://schemas.microsoft.com/office/drawing/2014/main" id="{013393D3-803E-AB3B-19F2-E46F83885FB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65425" y="5229225"/>
                        <a:ext cx="2527300" cy="1219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cover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2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2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2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0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0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50" grpId="0" build="p" autoUpdateAnimBg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4" name="Text Box 10">
            <a:extLst>
              <a:ext uri="{FF2B5EF4-FFF2-40B4-BE49-F238E27FC236}">
                <a16:creationId xmlns:a16="http://schemas.microsoft.com/office/drawing/2014/main" id="{7C0E039E-5007-E880-2198-40E320FDB1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1288" y="795338"/>
            <a:ext cx="9002712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/>
              <a:t>        </a:t>
            </a:r>
            <a:r>
              <a:rPr lang="zh-CN" altLang="en-US"/>
              <a:t>若记  </a:t>
            </a:r>
            <a:r>
              <a:rPr lang="en-US" altLang="zh-CN" i="1"/>
              <a:t>A</a:t>
            </a:r>
            <a:r>
              <a:rPr lang="en-US" altLang="zh-CN"/>
              <a:t> = (</a:t>
            </a:r>
            <a:r>
              <a:rPr lang="en-US" altLang="zh-CN" b="0" i="1"/>
              <a:t>a</a:t>
            </a:r>
            <a:r>
              <a:rPr lang="en-US" altLang="zh-CN" b="0" i="1" baseline="-25000"/>
              <a:t>ij</a:t>
            </a:r>
            <a:r>
              <a:rPr lang="en-US" altLang="zh-CN"/>
              <a:t>)</a:t>
            </a:r>
            <a:r>
              <a:rPr lang="en-US" altLang="zh-CN" b="0" i="1" baseline="-25000"/>
              <a:t>n</a:t>
            </a:r>
            <a:r>
              <a:rPr lang="en-US" altLang="zh-CN" baseline="-25000"/>
              <a:t>×</a:t>
            </a:r>
            <a:r>
              <a:rPr lang="en-US" altLang="zh-CN" b="0" i="1" baseline="-25000"/>
              <a:t>n</a:t>
            </a:r>
            <a:r>
              <a:rPr lang="en-US" altLang="zh-CN"/>
              <a:t> ,  </a:t>
            </a:r>
            <a:r>
              <a:rPr lang="en-US" altLang="zh-CN" i="1"/>
              <a:t>x</a:t>
            </a:r>
            <a:r>
              <a:rPr lang="en-US" altLang="zh-CN"/>
              <a:t> = (</a:t>
            </a:r>
            <a:r>
              <a:rPr lang="en-US" altLang="zh-CN" b="0" i="1"/>
              <a:t>x</a:t>
            </a:r>
            <a:r>
              <a:rPr lang="en-US" altLang="zh-CN" baseline="-25000"/>
              <a:t>1</a:t>
            </a:r>
            <a:r>
              <a:rPr lang="en-US" altLang="zh-CN"/>
              <a:t> , </a:t>
            </a:r>
            <a:r>
              <a:rPr lang="en-US" altLang="zh-CN" b="0" i="1"/>
              <a:t>x</a:t>
            </a:r>
            <a:r>
              <a:rPr lang="en-US" altLang="zh-CN" baseline="-25000"/>
              <a:t>2</a:t>
            </a:r>
            <a:r>
              <a:rPr lang="en-US" altLang="zh-CN"/>
              <a:t> , </a:t>
            </a:r>
            <a:r>
              <a:rPr lang="en-US" altLang="zh-CN">
                <a:ea typeface="宋体" panose="02010600030101010101" pitchFamily="2" charset="-122"/>
                <a:cs typeface="Times New Roman" panose="02020603050405020304" pitchFamily="18" charset="0"/>
              </a:rPr>
              <a:t>···</a:t>
            </a:r>
            <a:r>
              <a:rPr lang="en-US" altLang="zh-CN"/>
              <a:t> , </a:t>
            </a:r>
            <a:r>
              <a:rPr lang="en-US" altLang="zh-CN" b="0" i="1"/>
              <a:t>x</a:t>
            </a:r>
            <a:r>
              <a:rPr lang="en-US" altLang="zh-CN" b="0" i="1" baseline="-25000"/>
              <a:t>n</a:t>
            </a:r>
            <a:r>
              <a:rPr lang="en-US" altLang="zh-CN"/>
              <a:t>)</a:t>
            </a:r>
            <a:r>
              <a:rPr lang="en-US" altLang="zh-CN" baseline="30000"/>
              <a:t>T</a:t>
            </a:r>
            <a:r>
              <a:rPr lang="en-US" altLang="zh-CN"/>
              <a:t> ,  </a:t>
            </a:r>
            <a:r>
              <a:rPr lang="zh-CN" altLang="en-US"/>
              <a:t>则 </a:t>
            </a:r>
            <a:r>
              <a:rPr lang="en-US" altLang="zh-CN"/>
              <a:t>(2) </a:t>
            </a:r>
            <a:r>
              <a:rPr lang="zh-CN" altLang="en-US"/>
              <a:t>式所</a:t>
            </a:r>
          </a:p>
        </p:txBody>
      </p:sp>
      <p:graphicFrame>
        <p:nvGraphicFramePr>
          <p:cNvPr id="11275" name="Object 11">
            <a:extLst>
              <a:ext uri="{FF2B5EF4-FFF2-40B4-BE49-F238E27FC236}">
                <a16:creationId xmlns:a16="http://schemas.microsoft.com/office/drawing/2014/main" id="{8BBECDB7-C5E6-DBFA-1AE5-E1719988552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239838" y="2166938"/>
          <a:ext cx="6069012" cy="1219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387520" imgH="444240" progId="Equation.3">
                  <p:embed/>
                </p:oleObj>
              </mc:Choice>
              <mc:Fallback>
                <p:oleObj name="Equation" r:id="rId2" imgW="2387520" imgH="444240" progId="Equation.3">
                  <p:embed/>
                  <p:pic>
                    <p:nvPicPr>
                      <p:cNvPr id="11275" name="Object 11">
                        <a:extLst>
                          <a:ext uri="{FF2B5EF4-FFF2-40B4-BE49-F238E27FC236}">
                            <a16:creationId xmlns:a16="http://schemas.microsoft.com/office/drawing/2014/main" id="{8BBECDB7-C5E6-DBFA-1AE5-E1719988552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39838" y="2166938"/>
                        <a:ext cx="6069012" cy="1219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295" name="Rectangle 31">
            <a:extLst>
              <a:ext uri="{FF2B5EF4-FFF2-40B4-BE49-F238E27FC236}">
                <a16:creationId xmlns:a16="http://schemas.microsoft.com/office/drawing/2014/main" id="{27E97307-2025-A66D-16B9-D6C2CA506B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1288" y="1512888"/>
            <a:ext cx="57150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/>
              <a:t>表示的二次型可以表示成</a:t>
            </a:r>
          </a:p>
        </p:txBody>
      </p:sp>
      <p:sp>
        <p:nvSpPr>
          <p:cNvPr id="11296" name="Rectangle 32">
            <a:extLst>
              <a:ext uri="{FF2B5EF4-FFF2-40B4-BE49-F238E27FC236}">
                <a16:creationId xmlns:a16="http://schemas.microsoft.com/office/drawing/2014/main" id="{E8F55CFB-4C2C-9808-A6C2-0460A7CED0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1288" y="3509963"/>
            <a:ext cx="8462962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/>
              <a:t>其中 </a:t>
            </a:r>
            <a:r>
              <a:rPr lang="en-US" altLang="zh-CN" i="1"/>
              <a:t>A</a:t>
            </a:r>
            <a:r>
              <a:rPr lang="en-US" altLang="zh-CN" baseline="30000"/>
              <a:t>T</a:t>
            </a:r>
            <a:r>
              <a:rPr lang="en-US" altLang="zh-CN" i="1"/>
              <a:t> = A</a:t>
            </a:r>
            <a:r>
              <a:rPr lang="en-US" altLang="zh-CN"/>
              <a:t> </a:t>
            </a:r>
            <a:r>
              <a:rPr lang="zh-CN" altLang="en-US"/>
              <a:t>为实对称矩阵</a:t>
            </a:r>
            <a:r>
              <a:rPr lang="en-US" altLang="zh-CN"/>
              <a:t>, </a:t>
            </a:r>
            <a:r>
              <a:rPr lang="zh-CN" altLang="en-US"/>
              <a:t>称 </a:t>
            </a:r>
            <a:r>
              <a:rPr lang="en-US" altLang="zh-CN" sz="3200" i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</a:t>
            </a:r>
            <a:r>
              <a:rPr lang="en-US" altLang="zh-CN" sz="320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zh-CN" altLang="en-US" sz="320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为二次型的矩阵</a:t>
            </a:r>
            <a:r>
              <a:rPr lang="en-US" altLang="zh-CN"/>
              <a:t>. </a:t>
            </a:r>
          </a:p>
        </p:txBody>
      </p:sp>
      <p:sp>
        <p:nvSpPr>
          <p:cNvPr id="11298" name="Rectangle 34">
            <a:extLst>
              <a:ext uri="{FF2B5EF4-FFF2-40B4-BE49-F238E27FC236}">
                <a16:creationId xmlns:a16="http://schemas.microsoft.com/office/drawing/2014/main" id="{0B91D508-8A9B-3E9F-DF45-9651B7A278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1288" y="4286250"/>
            <a:ext cx="6075362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dirty="0"/>
              <a:t>矩阵</a:t>
            </a:r>
            <a:r>
              <a:rPr lang="zh-CN" altLang="en-US" i="1" dirty="0"/>
              <a:t> </a:t>
            </a:r>
            <a:r>
              <a:rPr lang="en-US" altLang="zh-CN" i="1" dirty="0"/>
              <a:t>A</a:t>
            </a:r>
            <a:r>
              <a:rPr lang="en-US" altLang="zh-CN" dirty="0"/>
              <a:t> </a:t>
            </a:r>
            <a:r>
              <a:rPr lang="zh-CN" altLang="en-US" dirty="0"/>
              <a:t>的秩 </a:t>
            </a:r>
            <a:r>
              <a:rPr lang="en-US" altLang="zh-CN" sz="3200" i="1" u="sng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R</a:t>
            </a:r>
            <a:r>
              <a:rPr lang="en-US" altLang="zh-CN" sz="3200" u="sng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(</a:t>
            </a:r>
            <a:r>
              <a:rPr lang="en-US" altLang="zh-CN" sz="3200" i="1" u="sng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</a:t>
            </a:r>
            <a:r>
              <a:rPr lang="en-US" altLang="zh-CN" sz="3200" u="sng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) </a:t>
            </a:r>
            <a:r>
              <a:rPr lang="zh-CN" altLang="en-US" sz="3200" u="sng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为二次型的秩</a:t>
            </a:r>
            <a:r>
              <a:rPr lang="en-US" altLang="zh-CN" dirty="0"/>
              <a:t>. </a:t>
            </a:r>
          </a:p>
        </p:txBody>
      </p:sp>
      <p:sp>
        <p:nvSpPr>
          <p:cNvPr id="11299" name="Rectangle 35">
            <a:extLst>
              <a:ext uri="{FF2B5EF4-FFF2-40B4-BE49-F238E27FC236}">
                <a16:creationId xmlns:a16="http://schemas.microsoft.com/office/drawing/2014/main" id="{7B2E1BBC-4A27-1E7B-7688-C3C9F25FFE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24525" y="4335463"/>
            <a:ext cx="341947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/>
              <a:t>这样</a:t>
            </a:r>
            <a:r>
              <a:rPr lang="en-US" altLang="zh-CN"/>
              <a:t>, </a:t>
            </a:r>
            <a:r>
              <a:rPr lang="zh-CN" altLang="en-US"/>
              <a:t>实二次型与实</a:t>
            </a:r>
          </a:p>
        </p:txBody>
      </p:sp>
      <p:sp>
        <p:nvSpPr>
          <p:cNvPr id="11300" name="Rectangle 36">
            <a:extLst>
              <a:ext uri="{FF2B5EF4-FFF2-40B4-BE49-F238E27FC236}">
                <a16:creationId xmlns:a16="http://schemas.microsoft.com/office/drawing/2014/main" id="{422B5088-E1F0-F376-0EC2-AFE82E108A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1288" y="5032375"/>
            <a:ext cx="78486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/>
              <a:t>对称矩阵之间就建立起一一对应的关系</a:t>
            </a:r>
            <a:r>
              <a:rPr lang="en-US" altLang="zh-CN"/>
              <a:t>.</a:t>
            </a:r>
          </a:p>
        </p:txBody>
      </p:sp>
      <p:sp>
        <p:nvSpPr>
          <p:cNvPr id="11301" name="Rectangle 37">
            <a:extLst>
              <a:ext uri="{FF2B5EF4-FFF2-40B4-BE49-F238E27FC236}">
                <a16:creationId xmlns:a16="http://schemas.microsoft.com/office/drawing/2014/main" id="{F070940E-6589-E94D-471C-3211E86AD1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16913" y="3538538"/>
            <a:ext cx="541337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/>
              <a:t>称</a:t>
            </a:r>
          </a:p>
        </p:txBody>
      </p:sp>
    </p:spTree>
  </p:cSld>
  <p:clrMapOvr>
    <a:masterClrMapping/>
  </p:clrMapOvr>
  <p:transition>
    <p:cover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2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12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1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12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1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12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12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13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74" grpId="0" build="p" autoUpdateAnimBg="0"/>
      <p:bldP spid="11295" grpId="0" build="p" autoUpdateAnimBg="0" advAuto="0"/>
      <p:bldP spid="11296" grpId="0" build="p" autoUpdateAnimBg="0"/>
      <p:bldP spid="11298" grpId="0" build="p" autoUpdateAnimBg="0"/>
      <p:bldP spid="11299" grpId="0" build="p" autoUpdateAnimBg="0"/>
      <p:bldP spid="11300" grpId="0" build="p" autoUpdateAnimBg="0" advAuto="0"/>
      <p:bldP spid="1130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8" name="Text Box 10">
            <a:extLst>
              <a:ext uri="{FF2B5EF4-FFF2-40B4-BE49-F238E27FC236}">
                <a16:creationId xmlns:a16="http://schemas.microsoft.com/office/drawing/2014/main" id="{D5D82766-CACF-CD6D-9FDB-AF0CE3C82A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1288" y="768350"/>
            <a:ext cx="48768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dirty="0"/>
              <a:t>        </a:t>
            </a:r>
            <a:r>
              <a:rPr lang="zh-CN" altLang="en-US" sz="3200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例 </a:t>
            </a:r>
            <a:r>
              <a:rPr lang="en-US" altLang="zh-CN" dirty="0"/>
              <a:t>    </a:t>
            </a:r>
            <a:r>
              <a:rPr lang="zh-CN" altLang="en-US" dirty="0"/>
              <a:t>已知二次型    </a:t>
            </a:r>
          </a:p>
        </p:txBody>
      </p:sp>
      <p:graphicFrame>
        <p:nvGraphicFramePr>
          <p:cNvPr id="12299" name="Object 11">
            <a:hlinkClick r:id="" action="ppaction://ole?verb=0" highlightClick="1"/>
            <a:hlinkHover r:id="" action="ppaction://macro?name=Macro1" highlightClick="1"/>
            <a:extLst>
              <a:ext uri="{FF2B5EF4-FFF2-40B4-BE49-F238E27FC236}">
                <a16:creationId xmlns:a16="http://schemas.microsoft.com/office/drawing/2014/main" id="{3E6C0AD1-7EB7-32E9-1BC4-2D46EDBC9BD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516188" y="1530350"/>
          <a:ext cx="3856037" cy="614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434960" imgH="228600" progId="Equation.3">
                  <p:embed/>
                </p:oleObj>
              </mc:Choice>
              <mc:Fallback>
                <p:oleObj name="Equation" r:id="rId2" imgW="1434960" imgH="228600" progId="Equation.3">
                  <p:embed/>
                  <p:pic>
                    <p:nvPicPr>
                      <p:cNvPr id="12299" name="Object 11">
                        <a:hlinkClick r:id="" action="ppaction://ole?verb=0" highlightClick="1"/>
                        <a:hlinkHover r:id="" action="ppaction://macro?name=Macro1" highlightClick="1"/>
                        <a:extLst>
                          <a:ext uri="{FF2B5EF4-FFF2-40B4-BE49-F238E27FC236}">
                            <a16:creationId xmlns:a16="http://schemas.microsoft.com/office/drawing/2014/main" id="{3E6C0AD1-7EB7-32E9-1BC4-2D46EDBC9BD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6188" y="1530350"/>
                        <a:ext cx="3856037" cy="614363"/>
                      </a:xfrm>
                      <a:prstGeom prst="rect">
                        <a:avLst/>
                      </a:prstGeom>
                      <a:solidFill>
                        <a:srgbClr val="FFFFFF">
                          <a:alpha val="50000"/>
                        </a:srgbClr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300" name="Text Box 12">
            <a:extLst>
              <a:ext uri="{FF2B5EF4-FFF2-40B4-BE49-F238E27FC236}">
                <a16:creationId xmlns:a16="http://schemas.microsoft.com/office/drawing/2014/main" id="{042AB1F5-8F98-FA9F-EE18-73DD607A88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1288" y="2368550"/>
            <a:ext cx="69342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/>
              <a:t>写出二次型的矩阵 </a:t>
            </a:r>
            <a:r>
              <a:rPr lang="en-US" altLang="zh-CN" i="1"/>
              <a:t>A</a:t>
            </a:r>
            <a:r>
              <a:rPr lang="en-US" altLang="zh-CN"/>
              <a:t> , </a:t>
            </a:r>
            <a:r>
              <a:rPr lang="zh-CN" altLang="en-US"/>
              <a:t>并求出二次型的秩</a:t>
            </a:r>
            <a:r>
              <a:rPr lang="en-US" altLang="zh-CN"/>
              <a:t>.</a:t>
            </a:r>
          </a:p>
        </p:txBody>
      </p:sp>
      <p:graphicFrame>
        <p:nvGraphicFramePr>
          <p:cNvPr id="12301" name="Object 13">
            <a:hlinkClick r:id="" action="ppaction://ole?verb=0" highlightClick="1"/>
            <a:hlinkHover r:id="" action="ppaction://macro?name=Macro1" highlightClick="1"/>
            <a:extLst>
              <a:ext uri="{FF2B5EF4-FFF2-40B4-BE49-F238E27FC236}">
                <a16:creationId xmlns:a16="http://schemas.microsoft.com/office/drawing/2014/main" id="{6A103F54-2A69-E086-5E79-0612E15B7CD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755900" y="3956050"/>
          <a:ext cx="3475038" cy="1227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4" imgW="1371600" imgH="457200" progId="Equation.3">
                  <p:embed/>
                </p:oleObj>
              </mc:Choice>
              <mc:Fallback>
                <p:oleObj name="公式" r:id="rId4" imgW="1371600" imgH="457200" progId="Equation.3">
                  <p:embed/>
                  <p:pic>
                    <p:nvPicPr>
                      <p:cNvPr id="12301" name="Object 13">
                        <a:hlinkClick r:id="" action="ppaction://ole?verb=0" highlightClick="1"/>
                        <a:hlinkHover r:id="" action="ppaction://macro?name=Macro1" highlightClick="1"/>
                        <a:extLst>
                          <a:ext uri="{FF2B5EF4-FFF2-40B4-BE49-F238E27FC236}">
                            <a16:creationId xmlns:a16="http://schemas.microsoft.com/office/drawing/2014/main" id="{6A103F54-2A69-E086-5E79-0612E15B7CD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55900" y="3956050"/>
                        <a:ext cx="3475038" cy="1227138"/>
                      </a:xfrm>
                      <a:prstGeom prst="rect">
                        <a:avLst/>
                      </a:prstGeom>
                      <a:solidFill>
                        <a:srgbClr val="FFFFFF">
                          <a:alpha val="50000"/>
                        </a:srgbClr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302" name="Text Box 14">
            <a:extLst>
              <a:ext uri="{FF2B5EF4-FFF2-40B4-BE49-F238E27FC236}">
                <a16:creationId xmlns:a16="http://schemas.microsoft.com/office/drawing/2014/main" id="{9D636207-C1A4-F993-9FFC-892EB7B04F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7488" y="5416550"/>
            <a:ext cx="36449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/>
              <a:t>显然，二次型的秩为</a:t>
            </a:r>
          </a:p>
        </p:txBody>
      </p:sp>
      <p:graphicFrame>
        <p:nvGraphicFramePr>
          <p:cNvPr id="12303" name="Object 15">
            <a:hlinkClick r:id="" action="ppaction://ole?verb=0" highlightClick="1"/>
            <a:hlinkHover r:id="" action="ppaction://macro?name=Macro1" highlightClick="1"/>
            <a:extLst>
              <a:ext uri="{FF2B5EF4-FFF2-40B4-BE49-F238E27FC236}">
                <a16:creationId xmlns:a16="http://schemas.microsoft.com/office/drawing/2014/main" id="{789848AD-B5B1-B84C-94D4-6AE619BDCF7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713163" y="5492750"/>
          <a:ext cx="1662112" cy="528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6" imgW="634680" imgH="203040" progId="Equation.3">
                  <p:embed/>
                </p:oleObj>
              </mc:Choice>
              <mc:Fallback>
                <p:oleObj name="公式" r:id="rId6" imgW="634680" imgH="203040" progId="Equation.3">
                  <p:embed/>
                  <p:pic>
                    <p:nvPicPr>
                      <p:cNvPr id="12303" name="Object 15">
                        <a:hlinkClick r:id="" action="ppaction://ole?verb=0" highlightClick="1"/>
                        <a:hlinkHover r:id="" action="ppaction://macro?name=Macro1" highlightClick="1"/>
                        <a:extLst>
                          <a:ext uri="{FF2B5EF4-FFF2-40B4-BE49-F238E27FC236}">
                            <a16:creationId xmlns:a16="http://schemas.microsoft.com/office/drawing/2014/main" id="{789848AD-B5B1-B84C-94D4-6AE619BDCF7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13163" y="5492750"/>
                        <a:ext cx="1662112" cy="528638"/>
                      </a:xfrm>
                      <a:prstGeom prst="rect">
                        <a:avLst/>
                      </a:prstGeom>
                      <a:solidFill>
                        <a:srgbClr val="FFFFFF">
                          <a:alpha val="50000"/>
                        </a:srgbClr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314" name="Rectangle 26">
            <a:extLst>
              <a:ext uri="{FF2B5EF4-FFF2-40B4-BE49-F238E27FC236}">
                <a16:creationId xmlns:a16="http://schemas.microsoft.com/office/drawing/2014/main" id="{70C16A6D-B495-1CB2-3BA7-3539BB4BCC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9488" y="3054350"/>
            <a:ext cx="36576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320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解</a:t>
            </a:r>
            <a:r>
              <a:rPr lang="zh-CN" altLang="en-US"/>
              <a:t>    设  </a:t>
            </a:r>
            <a:r>
              <a:rPr lang="en-US" altLang="zh-CN" b="0" i="1"/>
              <a:t>f</a:t>
            </a:r>
            <a:r>
              <a:rPr lang="en-US" altLang="zh-CN" i="1"/>
              <a:t> = x</a:t>
            </a:r>
            <a:r>
              <a:rPr lang="en-US" altLang="zh-CN" baseline="30000"/>
              <a:t>T</a:t>
            </a:r>
            <a:r>
              <a:rPr lang="en-US" altLang="zh-CN" i="1"/>
              <a:t>Ax</a:t>
            </a:r>
            <a:r>
              <a:rPr lang="en-US" altLang="zh-CN"/>
              <a:t> , </a:t>
            </a:r>
            <a:r>
              <a:rPr lang="zh-CN" altLang="en-US"/>
              <a:t>则</a:t>
            </a:r>
          </a:p>
        </p:txBody>
      </p:sp>
    </p:spTree>
  </p:cSld>
  <p:clrMapOvr>
    <a:masterClrMapping/>
  </p:clrMapOvr>
  <p:transition>
    <p:cover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3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2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300"/>
                                        <p:tgtEl>
                                          <p:spTgt spid="123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2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302" grpId="0" build="p" autoUpdateAnimBg="0"/>
      <p:bldP spid="12314" grpId="0" build="p" autoUpdateAnimBg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22" name="Text Box 10">
            <a:extLst>
              <a:ext uri="{FF2B5EF4-FFF2-40B4-BE49-F238E27FC236}">
                <a16:creationId xmlns:a16="http://schemas.microsoft.com/office/drawing/2014/main" id="{696D70B1-0ED4-1BD2-EB92-1E0F67359A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1288" y="692150"/>
            <a:ext cx="47244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320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       </a:t>
            </a:r>
            <a:r>
              <a:rPr lang="zh-CN" altLang="en-US" sz="320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例 </a:t>
            </a:r>
            <a:r>
              <a:rPr lang="en-US" altLang="zh-CN" sz="320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23</a:t>
            </a:r>
            <a:r>
              <a:rPr lang="en-US" altLang="zh-CN"/>
              <a:t>    </a:t>
            </a:r>
            <a:r>
              <a:rPr lang="zh-CN" altLang="en-US"/>
              <a:t>已知二次型</a:t>
            </a:r>
          </a:p>
        </p:txBody>
      </p:sp>
      <p:graphicFrame>
        <p:nvGraphicFramePr>
          <p:cNvPr id="13323" name="Object 11">
            <a:hlinkClick r:id="" action="ppaction://ole?verb=0" highlightClick="1"/>
            <a:hlinkHover r:id="" action="ppaction://macro?name=Macro1" highlightClick="1"/>
            <a:extLst>
              <a:ext uri="{FF2B5EF4-FFF2-40B4-BE49-F238E27FC236}">
                <a16:creationId xmlns:a16="http://schemas.microsoft.com/office/drawing/2014/main" id="{0CA7B1BB-D813-C67D-8D07-A1B6A7A14F5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63538" y="1343025"/>
          <a:ext cx="8456612" cy="1368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2" imgW="3200400" imgH="482400" progId="Equation.3">
                  <p:embed/>
                </p:oleObj>
              </mc:Choice>
              <mc:Fallback>
                <p:oleObj name="公式" r:id="rId2" imgW="3200400" imgH="482400" progId="Equation.3">
                  <p:embed/>
                  <p:pic>
                    <p:nvPicPr>
                      <p:cNvPr id="13323" name="Object 11">
                        <a:hlinkClick r:id="" action="ppaction://ole?verb=0" highlightClick="1"/>
                        <a:hlinkHover r:id="" action="ppaction://macro?name=Macro1" highlightClick="1"/>
                        <a:extLst>
                          <a:ext uri="{FF2B5EF4-FFF2-40B4-BE49-F238E27FC236}">
                            <a16:creationId xmlns:a16="http://schemas.microsoft.com/office/drawing/2014/main" id="{0CA7B1BB-D813-C67D-8D07-A1B6A7A14F5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3538" y="1343025"/>
                        <a:ext cx="8456612" cy="1368425"/>
                      </a:xfrm>
                      <a:prstGeom prst="rect">
                        <a:avLst/>
                      </a:prstGeom>
                      <a:solidFill>
                        <a:srgbClr val="FFFFFF">
                          <a:alpha val="50000"/>
                        </a:srgbClr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324" name="Text Box 12">
            <a:extLst>
              <a:ext uri="{FF2B5EF4-FFF2-40B4-BE49-F238E27FC236}">
                <a16:creationId xmlns:a16="http://schemas.microsoft.com/office/drawing/2014/main" id="{A2D2F276-56D6-9FA0-D9D0-23076D037D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1288" y="2855913"/>
            <a:ext cx="71628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/>
              <a:t>写出二次型的矩阵 </a:t>
            </a:r>
            <a:r>
              <a:rPr lang="en-US" altLang="zh-CN" i="1"/>
              <a:t>A</a:t>
            </a:r>
            <a:r>
              <a:rPr lang="en-US" altLang="zh-CN"/>
              <a:t> </a:t>
            </a:r>
            <a:r>
              <a:rPr lang="zh-CN" altLang="en-US"/>
              <a:t>，并求出二次型的秩</a:t>
            </a:r>
            <a:r>
              <a:rPr lang="en-US" altLang="zh-CN"/>
              <a:t>.</a:t>
            </a:r>
          </a:p>
        </p:txBody>
      </p:sp>
      <p:graphicFrame>
        <p:nvGraphicFramePr>
          <p:cNvPr id="13325" name="Object 13">
            <a:hlinkClick r:id="" action="ppaction://ole?verb=0" highlightClick="1"/>
            <a:hlinkHover r:id="" action="ppaction://macro?name=Macro1" highlightClick="1"/>
            <a:extLst>
              <a:ext uri="{FF2B5EF4-FFF2-40B4-BE49-F238E27FC236}">
                <a16:creationId xmlns:a16="http://schemas.microsoft.com/office/drawing/2014/main" id="{91907539-F778-3E34-4FA8-C87582B2DEF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25513" y="4278313"/>
          <a:ext cx="4310062" cy="2128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4" imgW="1650960" imgH="914400" progId="Equation.3">
                  <p:embed/>
                </p:oleObj>
              </mc:Choice>
              <mc:Fallback>
                <p:oleObj name="公式" r:id="rId4" imgW="1650960" imgH="914400" progId="Equation.3">
                  <p:embed/>
                  <p:pic>
                    <p:nvPicPr>
                      <p:cNvPr id="13325" name="Object 13">
                        <a:hlinkClick r:id="" action="ppaction://ole?verb=0" highlightClick="1"/>
                        <a:hlinkHover r:id="" action="ppaction://macro?name=Macro1" highlightClick="1"/>
                        <a:extLst>
                          <a:ext uri="{FF2B5EF4-FFF2-40B4-BE49-F238E27FC236}">
                            <a16:creationId xmlns:a16="http://schemas.microsoft.com/office/drawing/2014/main" id="{91907539-F778-3E34-4FA8-C87582B2DEF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25513" y="4278313"/>
                        <a:ext cx="4310062" cy="2128837"/>
                      </a:xfrm>
                      <a:prstGeom prst="rect">
                        <a:avLst/>
                      </a:prstGeom>
                      <a:solidFill>
                        <a:srgbClr val="FFFFFF">
                          <a:alpha val="50000"/>
                        </a:srgbClr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26" name="Object 14">
            <a:hlinkClick r:id="" action="ppaction://ole?verb=0" highlightClick="1"/>
            <a:hlinkHover r:id="" action="ppaction://macro?name=Macro1" highlightClick="1"/>
            <a:extLst>
              <a:ext uri="{FF2B5EF4-FFF2-40B4-BE49-F238E27FC236}">
                <a16:creationId xmlns:a16="http://schemas.microsoft.com/office/drawing/2014/main" id="{AD3E0D13-8B35-E40D-7E2B-CBB9E3E167B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110288" y="5559425"/>
          <a:ext cx="167640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6" imgW="634680" imgH="203040" progId="Equation.3">
                  <p:embed/>
                </p:oleObj>
              </mc:Choice>
              <mc:Fallback>
                <p:oleObj name="公式" r:id="rId6" imgW="634680" imgH="203040" progId="Equation.3">
                  <p:embed/>
                  <p:pic>
                    <p:nvPicPr>
                      <p:cNvPr id="13326" name="Object 14">
                        <a:hlinkClick r:id="" action="ppaction://ole?verb=0" highlightClick="1"/>
                        <a:hlinkHover r:id="" action="ppaction://macro?name=Macro1" highlightClick="1"/>
                        <a:extLst>
                          <a:ext uri="{FF2B5EF4-FFF2-40B4-BE49-F238E27FC236}">
                            <a16:creationId xmlns:a16="http://schemas.microsoft.com/office/drawing/2014/main" id="{AD3E0D13-8B35-E40D-7E2B-CBB9E3E167B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0288" y="5559425"/>
                        <a:ext cx="1676400" cy="533400"/>
                      </a:xfrm>
                      <a:prstGeom prst="rect">
                        <a:avLst/>
                      </a:prstGeom>
                      <a:solidFill>
                        <a:srgbClr val="FFFFFF">
                          <a:alpha val="50000"/>
                        </a:srgbClr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327" name="Text Box 15">
            <a:hlinkClick r:id="rId8" action="ppaction://program" highlightClick="1"/>
            <a:hlinkHover r:id="" action="ppaction://noaction" highlightClick="1"/>
            <a:extLst>
              <a:ext uri="{FF2B5EF4-FFF2-40B4-BE49-F238E27FC236}">
                <a16:creationId xmlns:a16="http://schemas.microsoft.com/office/drawing/2014/main" id="{28BB8864-56CA-AD05-4C33-13E4D72E55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24488" y="4802188"/>
            <a:ext cx="2819400" cy="528637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chemeClr val="folHlink"/>
              </a:gs>
            </a:gsLst>
            <a:path path="shape">
              <a:fillToRect l="50000" t="50000" r="50000" b="50000"/>
            </a:path>
          </a:gradFill>
          <a:ln w="9525">
            <a:solidFill>
              <a:srgbClr val="008000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>
                <a:solidFill>
                  <a:srgbClr val="008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单击这里求秩</a:t>
            </a:r>
          </a:p>
        </p:txBody>
      </p:sp>
      <p:sp>
        <p:nvSpPr>
          <p:cNvPr id="13338" name="Rectangle 26">
            <a:extLst>
              <a:ext uri="{FF2B5EF4-FFF2-40B4-BE49-F238E27FC236}">
                <a16:creationId xmlns:a16="http://schemas.microsoft.com/office/drawing/2014/main" id="{AE3A4E8C-339A-C413-BB7A-98EFCBA6E6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7088" y="3465513"/>
            <a:ext cx="3332162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20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解</a:t>
            </a:r>
            <a:r>
              <a:rPr lang="zh-CN" altLang="en-US"/>
              <a:t>    设 </a:t>
            </a:r>
            <a:r>
              <a:rPr lang="en-US" altLang="zh-CN" i="1"/>
              <a:t>f = x</a:t>
            </a:r>
            <a:r>
              <a:rPr lang="en-US" altLang="zh-CN" baseline="30000"/>
              <a:t>T</a:t>
            </a:r>
            <a:r>
              <a:rPr lang="en-US" altLang="zh-CN" i="1"/>
              <a:t>Ax</a:t>
            </a:r>
            <a:r>
              <a:rPr lang="en-US" altLang="zh-CN"/>
              <a:t>, </a:t>
            </a:r>
            <a:r>
              <a:rPr lang="zh-CN" altLang="en-US"/>
              <a:t>则</a:t>
            </a:r>
          </a:p>
        </p:txBody>
      </p:sp>
    </p:spTree>
  </p:cSld>
  <p:clrMapOvr>
    <a:masterClrMapping/>
  </p:clrMapOvr>
  <p:transition>
    <p:cover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3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3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3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3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27" grpId="0" animBg="1" autoUpdateAnimBg="0"/>
      <p:bldP spid="13338" grpId="0" build="p" autoUpdateAnimBg="0"/>
    </p:bldLst>
  </p:timing>
</p:sld>
</file>

<file path=ppt/theme/theme1.xml><?xml version="1.0" encoding="utf-8"?>
<a:theme xmlns:a="http://schemas.openxmlformats.org/drawingml/2006/main" name="新模板">
  <a:themeElements>
    <a:clrScheme name="新模板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新模板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黑体" panose="02010609060101010101" pitchFamily="49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黑体" panose="02010609060101010101" pitchFamily="49" charset="-122"/>
          </a:defRPr>
        </a:defPPr>
      </a:lstStyle>
    </a:lnDef>
  </a:objectDefaults>
  <a:extraClrSchemeLst>
    <a:extraClrScheme>
      <a:clrScheme name="新模板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新模板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新模板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新模板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新模板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新模板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新模板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Edg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en-US" sz="2000" b="0" i="0" u="none" strike="noStrike" cap="none" normalizeH="0" baseline="0" smtClean="0">
            <a:ln>
              <a:noFill/>
            </a:ln>
            <a:solidFill>
              <a:srgbClr val="006699"/>
            </a:solidFill>
            <a:effectLst/>
            <a:latin typeface="Palatino Linotype" panose="02040502050505030304" pitchFamily="18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en-US" sz="2000" b="0" i="0" u="none" strike="noStrike" cap="none" normalizeH="0" baseline="0" smtClean="0">
            <a:ln>
              <a:noFill/>
            </a:ln>
            <a:solidFill>
              <a:srgbClr val="006699"/>
            </a:solidFill>
            <a:effectLst/>
            <a:latin typeface="Palatino Linotype" panose="02040502050505030304" pitchFamily="18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1_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F:\线性代数演算系统\模板\新模板.POT</Template>
  <TotalTime>1211</TotalTime>
  <Words>786</Words>
  <Application>Microsoft Office PowerPoint</Application>
  <PresentationFormat>全屏显示(4:3)</PresentationFormat>
  <Paragraphs>94</Paragraphs>
  <Slides>17</Slides>
  <Notes>0</Notes>
  <HiddenSlides>1</HiddenSlides>
  <MMClips>0</MMClips>
  <ScaleCrop>false</ScaleCrop>
  <HeadingPairs>
    <vt:vector size="8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3</vt:i4>
      </vt:variant>
      <vt:variant>
        <vt:lpstr>幻灯片标题</vt:lpstr>
      </vt:variant>
      <vt:variant>
        <vt:i4>17</vt:i4>
      </vt:variant>
    </vt:vector>
  </HeadingPairs>
  <TitlesOfParts>
    <vt:vector size="34" baseType="lpstr">
      <vt:lpstr>等线</vt:lpstr>
      <vt:lpstr>黑体</vt:lpstr>
      <vt:lpstr>华文新魏</vt:lpstr>
      <vt:lpstr>楷体</vt:lpstr>
      <vt:lpstr>楷体_GB2312</vt:lpstr>
      <vt:lpstr>宋体</vt:lpstr>
      <vt:lpstr>微软雅黑</vt:lpstr>
      <vt:lpstr>微软雅黑 Light</vt:lpstr>
      <vt:lpstr>Arial</vt:lpstr>
      <vt:lpstr>Palatino Linotype</vt:lpstr>
      <vt:lpstr>Times New Roman</vt:lpstr>
      <vt:lpstr>Wingdings</vt:lpstr>
      <vt:lpstr>新模板</vt:lpstr>
      <vt:lpstr>1_Edge</vt:lpstr>
      <vt:lpstr>Equation</vt:lpstr>
      <vt:lpstr>公式</vt:lpstr>
      <vt:lpstr>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番茄花园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番茄花园</dc:creator>
  <cp:lastModifiedBy>Min Wenwen</cp:lastModifiedBy>
  <cp:revision>177</cp:revision>
  <dcterms:created xsi:type="dcterms:W3CDTF">2007-02-06T02:29:02Z</dcterms:created>
  <dcterms:modified xsi:type="dcterms:W3CDTF">2022-11-08T12:17:34Z</dcterms:modified>
</cp:coreProperties>
</file>